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68" r:id="rId5"/>
    <p:sldId id="259" r:id="rId6"/>
    <p:sldId id="281" r:id="rId7"/>
    <p:sldId id="282" r:id="rId8"/>
    <p:sldId id="260" r:id="rId9"/>
    <p:sldId id="266" r:id="rId10"/>
    <p:sldId id="278" r:id="rId11"/>
    <p:sldId id="279" r:id="rId12"/>
    <p:sldId id="280" r:id="rId13"/>
    <p:sldId id="283" r:id="rId14"/>
    <p:sldId id="267" r:id="rId15"/>
    <p:sldId id="269" r:id="rId16"/>
    <p:sldId id="270" r:id="rId17"/>
    <p:sldId id="271" r:id="rId18"/>
    <p:sldId id="272" r:id="rId19"/>
    <p:sldId id="273" r:id="rId20"/>
    <p:sldId id="274" r:id="rId21"/>
    <p:sldId id="275" r:id="rId22"/>
    <p:sldId id="276" r:id="rId23"/>
    <p:sldId id="277"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264" r:id="rId41"/>
    <p:sldId id="265"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660"/>
  </p:normalViewPr>
  <p:slideViewPr>
    <p:cSldViewPr>
      <p:cViewPr varScale="1">
        <p:scale>
          <a:sx n="70" d="100"/>
          <a:sy n="70" d="100"/>
        </p:scale>
        <p:origin x="-75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59" name="Shape 5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52192569"/>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Title Text"/>
          <p:cNvSpPr txBox="1">
            <a:spLocks noGrp="1"/>
          </p:cNvSpPr>
          <p:nvPr>
            <p:ph type="title"/>
          </p:nvPr>
        </p:nvSpPr>
        <p:spPr>
          <a:xfrm>
            <a:off x="0" y="2275826"/>
            <a:ext cx="12192000" cy="564912"/>
          </a:xfrm>
          <a:prstGeom prst="rect">
            <a:avLst/>
          </a:prstGeom>
        </p:spPr>
        <p:txBody>
          <a:bodyPr/>
          <a:lstStyle>
            <a:lvl1pPr>
              <a:defRPr sz="3600">
                <a:solidFill>
                  <a:srgbClr val="17375E"/>
                </a:solidFill>
              </a:defRPr>
            </a:lvl1pPr>
          </a:lstStyle>
          <a:p>
            <a:r>
              <a:t>Title Text</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 name="Title Text"/>
          <p:cNvSpPr txBox="1">
            <a:spLocks noGrp="1"/>
          </p:cNvSpPr>
          <p:nvPr>
            <p:ph type="title"/>
          </p:nvPr>
        </p:nvSpPr>
        <p:spPr>
          <a:xfrm>
            <a:off x="0" y="2275826"/>
            <a:ext cx="12192000" cy="564912"/>
          </a:xfrm>
          <a:prstGeom prst="rect">
            <a:avLst/>
          </a:prstGeom>
        </p:spPr>
        <p:txBody>
          <a:bodyPr/>
          <a:lstStyle>
            <a:lvl1pPr>
              <a:defRPr sz="3600">
                <a:solidFill>
                  <a:srgbClr val="17375E"/>
                </a:solidFill>
              </a:defRPr>
            </a:lvl1pPr>
          </a:lstStyle>
          <a:p>
            <a:r>
              <a:t>Title Text</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idx="1"/>
          </p:nvPr>
        </p:nvSpPr>
        <p:spPr>
          <a:xfrm>
            <a:off x="762000" y="1752600"/>
            <a:ext cx="10972800" cy="4525965"/>
          </a:xfrm>
          <a:prstGeom prst="rect">
            <a:avLst/>
          </a:prstGeom>
        </p:spPr>
        <p:txBody>
          <a:bodyPr/>
          <a:lstStyle>
            <a:lvl1pPr marL="342889" indent="-342889"/>
            <a:lvl3pPr indent="-304790"/>
            <a:lvl4pPr indent="-365748"/>
            <a:lvl5pPr indent="-365748"/>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11308750" y="6404296"/>
            <a:ext cx="273652" cy="269237"/>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2000" y="427039"/>
            <a:ext cx="10972800"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762000" y="1752600"/>
            <a:ext cx="10972800" cy="4525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08749" y="6404295"/>
            <a:ext cx="273652"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889" marR="0" indent="-34288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52" marR="0" indent="-326564"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168" marR="0" indent="-30479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16"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05"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692"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881"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069"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259"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Algorithm</a:t>
            </a:r>
            <a:endParaRPr lang="en-IN" b="1" dirty="0">
              <a:latin typeface="Times New Roman" pitchFamily="18" charset="0"/>
              <a:cs typeface="Times New Roman" pitchFamily="18" charset="0"/>
            </a:endParaRPr>
          </a:p>
        </p:txBody>
      </p:sp>
      <p:sp>
        <p:nvSpPr>
          <p:cNvPr id="3" name="Text Placeholder 2"/>
          <p:cNvSpPr>
            <a:spLocks noGrp="1"/>
          </p:cNvSpPr>
          <p:nvPr>
            <p:ph type="body" idx="1"/>
          </p:nvPr>
        </p:nvSpPr>
        <p:spPr>
          <a:xfrm>
            <a:off x="762000" y="1752601"/>
            <a:ext cx="10950624" cy="2252463"/>
          </a:xfrm>
        </p:spPr>
        <p:txBody>
          <a:bodyPr>
            <a:noAutofit/>
          </a:bodyPr>
          <a:lstStyle/>
          <a:p>
            <a:pPr marL="0" indent="0" algn="just">
              <a:buNone/>
            </a:pPr>
            <a:r>
              <a:rPr lang="en-US" sz="2000" b="1" dirty="0" smtClean="0">
                <a:latin typeface="Times New Roman" pitchFamily="18" charset="0"/>
                <a:cs typeface="Times New Roman" pitchFamily="18" charset="0"/>
              </a:rPr>
              <a:t>INTERIM ALGORITHM</a:t>
            </a:r>
          </a:p>
          <a:p>
            <a:pPr algn="just"/>
            <a:r>
              <a:rPr lang="en-US" sz="2000" dirty="0" smtClean="0">
                <a:latin typeface="Times New Roman" pitchFamily="18" charset="0"/>
                <a:cs typeface="Times New Roman" pitchFamily="18" charset="0"/>
              </a:rPr>
              <a:t>In </a:t>
            </a:r>
            <a:r>
              <a:rPr lang="en-US" sz="2000" dirty="0">
                <a:latin typeface="Times New Roman" pitchFamily="18" charset="0"/>
                <a:cs typeface="Times New Roman" pitchFamily="18" charset="0"/>
              </a:rPr>
              <a:t>our project, we are using linear search algorithm to compare the values between two different files, i.e. the mail file (containing the entered values by the client for sending of mail) and the dictionary (containing the sensitive word). </a:t>
            </a: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If </a:t>
            </a:r>
            <a:r>
              <a:rPr lang="en-US" sz="2000" dirty="0">
                <a:latin typeface="Times New Roman" pitchFamily="18" charset="0"/>
                <a:cs typeface="Times New Roman" pitchFamily="18" charset="0"/>
              </a:rPr>
              <a:t>any string or value in dictionary is in the mail content then the mail is having sensitive content and it is then flagged for administration purposes</a:t>
            </a:r>
            <a:r>
              <a:rPr lang="en-US" sz="2000" dirty="0" smtClean="0">
                <a:latin typeface="Times New Roman" pitchFamily="18" charset="0"/>
                <a:cs typeface="Times New Roman" pitchFamily="18" charset="0"/>
              </a:rPr>
              <a:t>.</a:t>
            </a:r>
            <a:endParaRPr lang="en-IN" sz="2000" b="1" dirty="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pic>
        <p:nvPicPr>
          <p:cNvPr id="4" name="Picture 3" descr="D:\minor_test\1 QlhHM_8r-AUnY6I2nyKHnA.gif"/>
          <p:cNvPicPr/>
          <p:nvPr/>
        </p:nvPicPr>
        <p:blipFill rotWithShape="1">
          <a:blip r:embed="rId2">
            <a:extLst>
              <a:ext uri="{28A0092B-C50C-407E-A947-70E740481C1C}">
                <a14:useLocalDpi xmlns:a14="http://schemas.microsoft.com/office/drawing/2010/main" val="0"/>
              </a:ext>
            </a:extLst>
          </a:blip>
          <a:srcRect b="12653"/>
          <a:stretch/>
        </p:blipFill>
        <p:spPr bwMode="auto">
          <a:xfrm>
            <a:off x="2351584" y="4149080"/>
            <a:ext cx="6884035" cy="2315210"/>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452218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408" y="188640"/>
            <a:ext cx="10972800" cy="769713"/>
          </a:xfrm>
        </p:spPr>
        <p:txBody>
          <a:bodyPr>
            <a:normAutofit/>
          </a:bodyPr>
          <a:lstStyle/>
          <a:p>
            <a:r>
              <a:rPr lang="en-US" dirty="0" smtClean="0"/>
              <a:t>USE CASE DIAGRAM</a:t>
            </a:r>
            <a:endParaRPr lang="en-IN" dirty="0"/>
          </a:p>
        </p:txBody>
      </p:sp>
      <p:pic>
        <p:nvPicPr>
          <p:cNvPr id="1026" name="Picture 2" descr="D:\minor_test\UseCase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955554"/>
            <a:ext cx="5916513" cy="564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8980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408" y="188640"/>
            <a:ext cx="10972800" cy="769713"/>
          </a:xfrm>
        </p:spPr>
        <p:txBody>
          <a:bodyPr>
            <a:normAutofit/>
          </a:bodyPr>
          <a:lstStyle/>
          <a:p>
            <a:r>
              <a:rPr lang="en-IN" sz="3800" b="1" dirty="0">
                <a:latin typeface="Times New Roman" pitchFamily="18" charset="0"/>
                <a:cs typeface="Times New Roman" pitchFamily="18" charset="0"/>
              </a:rPr>
              <a:t>ACTIVITY </a:t>
            </a:r>
            <a:r>
              <a:rPr lang="en-IN" sz="3800" b="1" dirty="0" smtClean="0">
                <a:latin typeface="Times New Roman" pitchFamily="18" charset="0"/>
                <a:cs typeface="Times New Roman" pitchFamily="18" charset="0"/>
              </a:rPr>
              <a:t>DIAGRAM (SCIMAIL)</a:t>
            </a:r>
            <a:endParaRPr lang="en-IN" sz="3800" dirty="0">
              <a:latin typeface="Times New Roman" pitchFamily="18" charset="0"/>
              <a:cs typeface="Times New Roman" pitchFamily="18" charset="0"/>
            </a:endParaRPr>
          </a:p>
        </p:txBody>
      </p:sp>
      <p:pic>
        <p:nvPicPr>
          <p:cNvPr id="2050" name="Picture 2" descr="D:\minor_test\scimail-activ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908720"/>
            <a:ext cx="4247554" cy="573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844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188640"/>
            <a:ext cx="10374560" cy="841721"/>
          </a:xfrm>
        </p:spPr>
        <p:txBody>
          <a:bodyPr>
            <a:normAutofit/>
          </a:bodyPr>
          <a:lstStyle/>
          <a:p>
            <a:r>
              <a:rPr lang="en-US" sz="3800" dirty="0" smtClean="0">
                <a:latin typeface="Times New Roman" pitchFamily="18" charset="0"/>
                <a:cs typeface="Times New Roman" pitchFamily="18" charset="0"/>
              </a:rPr>
              <a:t>ACTIVITY DIAGRAM (SCIMAIL-ADMIN)</a:t>
            </a:r>
            <a:endParaRPr lang="en-IN" sz="3800" dirty="0">
              <a:latin typeface="Times New Roman" pitchFamily="18" charset="0"/>
              <a:cs typeface="Times New Roman" pitchFamily="18" charset="0"/>
            </a:endParaRPr>
          </a:p>
        </p:txBody>
      </p:sp>
      <p:pic>
        <p:nvPicPr>
          <p:cNvPr id="3074" name="Picture 2" descr="D:\minor_test\Scimail-adm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980728"/>
            <a:ext cx="6480720" cy="576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58337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8142312" cy="553689"/>
          </a:xfrm>
        </p:spPr>
        <p:txBody>
          <a:bodyPr>
            <a:normAutofit fontScale="90000"/>
          </a:bodyPr>
          <a:lstStyle/>
          <a:p>
            <a:r>
              <a:rPr lang="en-US" sz="3800" b="1" dirty="0" smtClean="0">
                <a:latin typeface="Times New Roman" pitchFamily="18" charset="0"/>
                <a:cs typeface="Times New Roman" pitchFamily="18" charset="0"/>
              </a:rPr>
              <a:t>SCIMAIL WORKFLOW</a:t>
            </a:r>
            <a:endParaRPr lang="en-IN" sz="3800" dirty="0">
              <a:latin typeface="Times New Roman" pitchFamily="18" charset="0"/>
              <a:cs typeface="Times New Roman" pitchFamily="18" charset="0"/>
            </a:endParaRPr>
          </a:p>
        </p:txBody>
      </p:sp>
      <p:sp>
        <p:nvSpPr>
          <p:cNvPr id="3" name="Text Placeholder 2"/>
          <p:cNvSpPr>
            <a:spLocks noGrp="1"/>
          </p:cNvSpPr>
          <p:nvPr>
            <p:ph type="body" idx="1"/>
          </p:nvPr>
        </p:nvSpPr>
        <p:spPr>
          <a:xfrm>
            <a:off x="1298333" y="5857282"/>
            <a:ext cx="10031288" cy="689325"/>
          </a:xfrm>
        </p:spPr>
        <p:txBody>
          <a:bodyPr>
            <a:normAutofit/>
          </a:bodyPr>
          <a:lstStyle/>
          <a:p>
            <a:pPr algn="ctr"/>
            <a:r>
              <a:rPr lang="en-US" sz="2000" b="1" dirty="0" smtClean="0">
                <a:latin typeface="Times New Roman" pitchFamily="18" charset="0"/>
                <a:cs typeface="Times New Roman" pitchFamily="18" charset="0"/>
              </a:rPr>
              <a:t>Fig </a:t>
            </a:r>
            <a:r>
              <a:rPr lang="en-US" sz="2000" b="1" dirty="0">
                <a:latin typeface="Times New Roman" pitchFamily="18" charset="0"/>
                <a:cs typeface="Times New Roman" pitchFamily="18" charset="0"/>
              </a:rPr>
              <a:t>1: Editing of </a:t>
            </a:r>
            <a:r>
              <a:rPr lang="en-US" sz="2000" b="1" dirty="0" err="1">
                <a:latin typeface="Times New Roman" pitchFamily="18" charset="0"/>
                <a:cs typeface="Times New Roman" pitchFamily="18" charset="0"/>
              </a:rPr>
              <a:t>bash_alias</a:t>
            </a:r>
            <a:r>
              <a:rPr lang="en-US" sz="2000" b="1" dirty="0">
                <a:latin typeface="Times New Roman" pitchFamily="18" charset="0"/>
                <a:cs typeface="Times New Roman" pitchFamily="18" charset="0"/>
              </a:rPr>
              <a:t> file </a:t>
            </a:r>
            <a:endParaRPr lang="en-IN" sz="2000" dirty="0">
              <a:latin typeface="Times New Roman" pitchFamily="18" charset="0"/>
              <a:cs typeface="Times New Roman" pitchFamily="18" charset="0"/>
            </a:endParaRPr>
          </a:p>
          <a:p>
            <a:pPr algn="ctr"/>
            <a:endParaRPr lang="en-IN" sz="2000" dirty="0">
              <a:latin typeface="Times New Roman" pitchFamily="18" charset="0"/>
              <a:cs typeface="Times New Roman" pitchFamily="18" charset="0"/>
            </a:endParaRPr>
          </a:p>
        </p:txBody>
      </p:sp>
      <p:pic>
        <p:nvPicPr>
          <p:cNvPr id="5" name="Picture 4" descr="C:\Users\dasaw\Documents\shared_ubuntu\s\Screenshot from 2019-12-18 21-11-20.png"/>
          <p:cNvPicPr/>
          <p:nvPr/>
        </p:nvPicPr>
        <p:blipFill rotWithShape="1">
          <a:blip r:embed="rId2">
            <a:extLst>
              <a:ext uri="{28A0092B-C50C-407E-A947-70E740481C1C}">
                <a14:useLocalDpi xmlns:a14="http://schemas.microsoft.com/office/drawing/2010/main" val="0"/>
              </a:ext>
            </a:extLst>
          </a:blip>
          <a:srcRect l="5031" t="6068" r="33459" b="18637"/>
          <a:stretch/>
        </p:blipFill>
        <p:spPr bwMode="auto">
          <a:xfrm>
            <a:off x="1343472" y="1052736"/>
            <a:ext cx="9505056" cy="47525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7312693"/>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83432" y="5949280"/>
            <a:ext cx="10463336" cy="545309"/>
          </a:xfrm>
        </p:spPr>
        <p:txBody>
          <a:bodyPr>
            <a:normAutofit/>
          </a:bodyPr>
          <a:lstStyle/>
          <a:p>
            <a:pPr algn="ctr"/>
            <a:r>
              <a:rPr lang="en-US" sz="1800" b="1" dirty="0"/>
              <a:t>Fig 2: Setting of alias named ‘scimail</a:t>
            </a:r>
            <a:r>
              <a:rPr lang="en-US" sz="1800" b="1" dirty="0" smtClean="0"/>
              <a:t>’, ‘scimail-admin’</a:t>
            </a:r>
            <a:r>
              <a:rPr lang="en-IN" sz="1800" b="1" dirty="0" smtClean="0"/>
              <a:t>, and ‘</a:t>
            </a:r>
            <a:r>
              <a:rPr lang="en-IN" sz="1800" b="1" dirty="0" err="1" smtClean="0"/>
              <a:t>scimail-intall</a:t>
            </a:r>
            <a:r>
              <a:rPr lang="en-IN" sz="1800" b="1" dirty="0" smtClean="0"/>
              <a:t>’</a:t>
            </a:r>
            <a:endParaRPr lang="en-IN" sz="1800" b="1" dirty="0"/>
          </a:p>
        </p:txBody>
      </p:sp>
      <p:pic>
        <p:nvPicPr>
          <p:cNvPr id="5" name="Picture 4" descr="C:\Users\dasaw\Documents\shared_ubuntu\s\Screenshot from 2019-12-18 20-11-47.png"/>
          <p:cNvPicPr/>
          <p:nvPr/>
        </p:nvPicPr>
        <p:blipFill rotWithShape="1">
          <a:blip r:embed="rId2">
            <a:extLst>
              <a:ext uri="{28A0092B-C50C-407E-A947-70E740481C1C}">
                <a14:useLocalDpi xmlns:a14="http://schemas.microsoft.com/office/drawing/2010/main" val="0"/>
              </a:ext>
            </a:extLst>
          </a:blip>
          <a:srcRect l="8931" t="12750" r="30314" b="25960"/>
          <a:stretch/>
        </p:blipFill>
        <p:spPr bwMode="auto">
          <a:xfrm>
            <a:off x="839416" y="419900"/>
            <a:ext cx="10585176" cy="524134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3618108"/>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625697"/>
          </a:xfrm>
        </p:spPr>
        <p:txBody>
          <a:bodyPr>
            <a:normAutofit fontScale="90000"/>
          </a:bodyPr>
          <a:lstStyle/>
          <a:p>
            <a:r>
              <a:rPr lang="en-US" b="1" dirty="0"/>
              <a:t>Sample Mail 1: Mail with sensitive </a:t>
            </a:r>
            <a:r>
              <a:rPr lang="en-US" b="1" dirty="0" smtClean="0"/>
              <a:t>content</a:t>
            </a:r>
            <a:endParaRPr lang="en-IN" dirty="0"/>
          </a:p>
        </p:txBody>
      </p:sp>
      <p:sp>
        <p:nvSpPr>
          <p:cNvPr id="3" name="Text Placeholder 2"/>
          <p:cNvSpPr>
            <a:spLocks noGrp="1"/>
          </p:cNvSpPr>
          <p:nvPr>
            <p:ph type="body" idx="1"/>
          </p:nvPr>
        </p:nvSpPr>
        <p:spPr>
          <a:xfrm>
            <a:off x="767408" y="5805264"/>
            <a:ext cx="10967392" cy="473301"/>
          </a:xfrm>
        </p:spPr>
        <p:txBody>
          <a:bodyPr>
            <a:normAutofit/>
          </a:bodyPr>
          <a:lstStyle/>
          <a:p>
            <a:pPr algn="ctr"/>
            <a:r>
              <a:rPr lang="en-US" sz="2000" b="1" dirty="0"/>
              <a:t>Fig 3: Execution of scimail </a:t>
            </a:r>
            <a:r>
              <a:rPr lang="en-US" sz="2000" b="1" dirty="0" smtClean="0"/>
              <a:t>command and java awt client for mail content</a:t>
            </a:r>
            <a:endParaRPr lang="en-IN" sz="2000" dirty="0"/>
          </a:p>
        </p:txBody>
      </p:sp>
      <p:pic>
        <p:nvPicPr>
          <p:cNvPr id="5" name="Picture 4" descr="C:\Users\dasaw\Documents\shared_ubuntu\s\Screenshot from 2019-12-18 20-15-27.png"/>
          <p:cNvPicPr/>
          <p:nvPr/>
        </p:nvPicPr>
        <p:blipFill rotWithShape="1">
          <a:blip r:embed="rId2">
            <a:extLst>
              <a:ext uri="{28A0092B-C50C-407E-A947-70E740481C1C}">
                <a14:useLocalDpi xmlns:a14="http://schemas.microsoft.com/office/drawing/2010/main" val="0"/>
              </a:ext>
            </a:extLst>
          </a:blip>
          <a:srcRect l="5031" t="3803" r="18239" b="18563"/>
          <a:stretch/>
        </p:blipFill>
        <p:spPr bwMode="auto">
          <a:xfrm>
            <a:off x="1055440" y="1052736"/>
            <a:ext cx="10225135" cy="46805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0193304"/>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7408" y="5733256"/>
            <a:ext cx="10967392" cy="545309"/>
          </a:xfrm>
        </p:spPr>
        <p:txBody>
          <a:bodyPr>
            <a:normAutofit/>
          </a:bodyPr>
          <a:lstStyle/>
          <a:p>
            <a:pPr algn="ctr"/>
            <a:r>
              <a:rPr lang="en-US" sz="2000" b="1" dirty="0"/>
              <a:t>Fig 4: Mail sent via postfix (using SMTP)</a:t>
            </a:r>
            <a:endParaRPr lang="en-IN" sz="2000" dirty="0"/>
          </a:p>
        </p:txBody>
      </p:sp>
      <p:pic>
        <p:nvPicPr>
          <p:cNvPr id="5" name="Picture 4" descr="C:\Users\dasaw\Documents\shared_ubuntu\s\Screenshot from 2019-12-18 20-15-31.png"/>
          <p:cNvPicPr/>
          <p:nvPr/>
        </p:nvPicPr>
        <p:blipFill rotWithShape="1">
          <a:blip r:embed="rId2">
            <a:extLst>
              <a:ext uri="{28A0092B-C50C-407E-A947-70E740481C1C}">
                <a14:useLocalDpi xmlns:a14="http://schemas.microsoft.com/office/drawing/2010/main" val="0"/>
              </a:ext>
            </a:extLst>
          </a:blip>
          <a:srcRect l="4906" t="4027" r="34591" b="55515"/>
          <a:stretch/>
        </p:blipFill>
        <p:spPr bwMode="auto">
          <a:xfrm>
            <a:off x="1055440" y="476672"/>
            <a:ext cx="10513168" cy="51125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607195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7408" y="5805264"/>
            <a:ext cx="10967392" cy="689325"/>
          </a:xfrm>
        </p:spPr>
        <p:txBody>
          <a:bodyPr>
            <a:normAutofit/>
          </a:bodyPr>
          <a:lstStyle/>
          <a:p>
            <a:pPr algn="ctr"/>
            <a:r>
              <a:rPr lang="en-US" sz="2000" b="1" dirty="0">
                <a:latin typeface="Times New Roman" pitchFamily="18" charset="0"/>
                <a:cs typeface="Times New Roman" pitchFamily="18" charset="0"/>
              </a:rPr>
              <a:t>Fig 5: Mail received in </a:t>
            </a:r>
            <a:r>
              <a:rPr lang="en-US" sz="2000" b="1" dirty="0" smtClean="0">
                <a:latin typeface="Times New Roman" pitchFamily="18" charset="0"/>
                <a:cs typeface="Times New Roman" pitchFamily="18" charset="0"/>
              </a:rPr>
              <a:t>Maildir using Postfix via POP3</a:t>
            </a:r>
            <a:endParaRPr lang="en-IN" sz="2000" dirty="0">
              <a:latin typeface="Times New Roman" pitchFamily="18" charset="0"/>
              <a:cs typeface="Times New Roman" pitchFamily="18" charset="0"/>
            </a:endParaRPr>
          </a:p>
        </p:txBody>
      </p:sp>
      <p:pic>
        <p:nvPicPr>
          <p:cNvPr id="5" name="Picture 4" descr="C:\Users\dasaw\Documents\shared_ubuntu\s\Screenshot from 2019-12-18 21-05-37.png"/>
          <p:cNvPicPr/>
          <p:nvPr/>
        </p:nvPicPr>
        <p:blipFill rotWithShape="1">
          <a:blip r:embed="rId2">
            <a:extLst>
              <a:ext uri="{28A0092B-C50C-407E-A947-70E740481C1C}">
                <a14:useLocalDpi xmlns:a14="http://schemas.microsoft.com/office/drawing/2010/main" val="0"/>
              </a:ext>
            </a:extLst>
          </a:blip>
          <a:srcRect l="4905" t="3579"/>
          <a:stretch/>
        </p:blipFill>
        <p:spPr bwMode="auto">
          <a:xfrm>
            <a:off x="695400" y="332656"/>
            <a:ext cx="10657184" cy="52565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92576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7488" y="5157192"/>
            <a:ext cx="8045152" cy="545309"/>
          </a:xfrm>
        </p:spPr>
        <p:txBody>
          <a:bodyPr>
            <a:normAutofit/>
          </a:bodyPr>
          <a:lstStyle/>
          <a:p>
            <a:r>
              <a:rPr lang="en-US" sz="2000" b="1" dirty="0"/>
              <a:t>Fig 6: Sensitive content found, new file </a:t>
            </a:r>
            <a:r>
              <a:rPr lang="en-US" sz="2000" b="1" dirty="0" smtClean="0"/>
              <a:t>create </a:t>
            </a:r>
            <a:r>
              <a:rPr lang="en-US" sz="2000" b="1" dirty="0"/>
              <a:t>in buffer directory</a:t>
            </a:r>
            <a:endParaRPr lang="en-IN" sz="2000" dirty="0"/>
          </a:p>
          <a:p>
            <a:endParaRPr lang="en-IN" sz="2000" dirty="0"/>
          </a:p>
        </p:txBody>
      </p:sp>
      <p:pic>
        <p:nvPicPr>
          <p:cNvPr id="5" name="Picture 4" descr="C:\Users\dasaw\Documents\shared_ubuntu\s\Screenshot from 2019-12-18 21-05-37.png"/>
          <p:cNvPicPr/>
          <p:nvPr/>
        </p:nvPicPr>
        <p:blipFill rotWithShape="1">
          <a:blip r:embed="rId2">
            <a:extLst>
              <a:ext uri="{28A0092B-C50C-407E-A947-70E740481C1C}">
                <a14:useLocalDpi xmlns:a14="http://schemas.microsoft.com/office/drawing/2010/main" val="0"/>
              </a:ext>
            </a:extLst>
          </a:blip>
          <a:srcRect l="5031" t="3579" b="40052"/>
          <a:stretch/>
        </p:blipFill>
        <p:spPr bwMode="auto">
          <a:xfrm>
            <a:off x="839416" y="633461"/>
            <a:ext cx="10216376" cy="4111138"/>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682804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3"/>
          <p:cNvSpPr txBox="1"/>
          <p:nvPr/>
        </p:nvSpPr>
        <p:spPr>
          <a:xfrm>
            <a:off x="1689791" y="341078"/>
            <a:ext cx="8812418" cy="201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4400" b="1">
                <a:latin typeface="Times New Roman"/>
                <a:ea typeface="Times New Roman"/>
                <a:cs typeface="Times New Roman"/>
                <a:sym typeface="Times New Roman"/>
              </a:defRPr>
            </a:pPr>
            <a:r>
              <a:rPr dirty="0"/>
              <a:t>Minor - I</a:t>
            </a:r>
          </a:p>
          <a:p>
            <a:pPr algn="ctr">
              <a:defRPr sz="4400" b="1">
                <a:latin typeface="Times New Roman"/>
                <a:ea typeface="Times New Roman"/>
                <a:cs typeface="Times New Roman"/>
                <a:sym typeface="Times New Roman"/>
              </a:defRPr>
            </a:pPr>
            <a:r>
              <a:rPr dirty="0"/>
              <a:t>Mid-Term Presentation</a:t>
            </a:r>
          </a:p>
          <a:p>
            <a:pPr algn="ctr">
              <a:defRPr sz="4400" b="1">
                <a:latin typeface="Times New Roman"/>
                <a:ea typeface="Times New Roman"/>
                <a:cs typeface="Times New Roman"/>
                <a:sym typeface="Times New Roman"/>
              </a:defRPr>
            </a:pPr>
            <a:r>
              <a:rPr dirty="0"/>
              <a:t>on</a:t>
            </a:r>
          </a:p>
        </p:txBody>
      </p:sp>
      <p:sp>
        <p:nvSpPr>
          <p:cNvPr id="63" name="Process and Memory Management in OS/161"/>
          <p:cNvSpPr txBox="1">
            <a:spLocks noGrp="1"/>
          </p:cNvSpPr>
          <p:nvPr>
            <p:ph type="title"/>
          </p:nvPr>
        </p:nvSpPr>
        <p:spPr>
          <a:xfrm>
            <a:off x="1055440" y="2351879"/>
            <a:ext cx="11136560" cy="1224136"/>
          </a:xfrm>
          <a:prstGeom prst="rect">
            <a:avLst/>
          </a:prstGeom>
        </p:spPr>
        <p:txBody>
          <a:bodyPr>
            <a:normAutofit fontScale="90000"/>
          </a:bodyPr>
          <a:lstStyle>
            <a:lvl1pPr>
              <a:defRPr sz="4400" b="1">
                <a:solidFill>
                  <a:srgbClr val="000000"/>
                </a:solidFill>
                <a:latin typeface="Times New Roman"/>
                <a:ea typeface="Times New Roman"/>
                <a:cs typeface="Times New Roman"/>
                <a:sym typeface="Times New Roman"/>
              </a:defRPr>
            </a:lvl1pPr>
          </a:lstStyle>
          <a:p>
            <a:r>
              <a:rPr lang="en-US" dirty="0" smtClean="0"/>
              <a:t>Email Server Configuration and Customization</a:t>
            </a:r>
            <a:br>
              <a:rPr lang="en-US" dirty="0" smtClean="0"/>
            </a:br>
            <a:r>
              <a:rPr lang="en-US" dirty="0" smtClean="0"/>
              <a:t>(Scimail)</a:t>
            </a:r>
            <a:endParaRPr dirty="0"/>
          </a:p>
        </p:txBody>
      </p:sp>
      <p:sp>
        <p:nvSpPr>
          <p:cNvPr id="64" name="Project Guide…"/>
          <p:cNvSpPr txBox="1"/>
          <p:nvPr/>
        </p:nvSpPr>
        <p:spPr>
          <a:xfrm>
            <a:off x="5737761" y="4386477"/>
            <a:ext cx="6355262" cy="1384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lnSpc>
                <a:spcPct val="80000"/>
              </a:lnSpc>
              <a:defRPr sz="2100" b="1">
                <a:latin typeface="Times New Roman"/>
                <a:ea typeface="Times New Roman"/>
                <a:cs typeface="Times New Roman"/>
                <a:sym typeface="Times New Roman"/>
              </a:defRPr>
            </a:pPr>
            <a:r>
              <a:rPr lang="en-US" dirty="0"/>
              <a:t>Project Guide</a:t>
            </a:r>
          </a:p>
          <a:p>
            <a:pPr algn="ctr" defTabSz="914400">
              <a:lnSpc>
                <a:spcPct val="80000"/>
              </a:lnSpc>
              <a:defRPr sz="2100">
                <a:latin typeface="Times New Roman"/>
                <a:ea typeface="Times New Roman"/>
                <a:cs typeface="Times New Roman"/>
                <a:sym typeface="Times New Roman"/>
              </a:defRPr>
            </a:pPr>
            <a:r>
              <a:rPr lang="en-US" dirty="0"/>
              <a:t>Dr. Monit Kapoor </a:t>
            </a:r>
          </a:p>
          <a:p>
            <a:pPr algn="ctr" defTabSz="914400">
              <a:lnSpc>
                <a:spcPct val="80000"/>
              </a:lnSpc>
              <a:defRPr sz="2100">
                <a:latin typeface="Times New Roman"/>
                <a:ea typeface="Times New Roman"/>
                <a:cs typeface="Times New Roman"/>
                <a:sym typeface="Times New Roman"/>
              </a:defRPr>
            </a:pPr>
            <a:r>
              <a:rPr lang="en-US" dirty="0"/>
              <a:t>Associate </a:t>
            </a:r>
            <a:r>
              <a:rPr lang="en-US" dirty="0" smtClean="0"/>
              <a:t>Professor,</a:t>
            </a:r>
            <a:endParaRPr lang="en-US" dirty="0"/>
          </a:p>
          <a:p>
            <a:pPr algn="ctr" defTabSz="914400">
              <a:lnSpc>
                <a:spcPct val="80000"/>
              </a:lnSpc>
              <a:defRPr sz="2100">
                <a:latin typeface="Times New Roman"/>
                <a:ea typeface="Times New Roman"/>
                <a:cs typeface="Times New Roman"/>
                <a:sym typeface="Times New Roman"/>
              </a:defRPr>
            </a:pPr>
            <a:r>
              <a:rPr lang="en-US" dirty="0"/>
              <a:t>Head of Department, </a:t>
            </a:r>
          </a:p>
          <a:p>
            <a:pPr algn="ctr" defTabSz="914400">
              <a:lnSpc>
                <a:spcPct val="80000"/>
              </a:lnSpc>
              <a:defRPr sz="2100">
                <a:latin typeface="Times New Roman"/>
                <a:ea typeface="Times New Roman"/>
                <a:cs typeface="Times New Roman"/>
                <a:sym typeface="Times New Roman"/>
              </a:defRPr>
            </a:pPr>
            <a:r>
              <a:rPr lang="en-US" dirty="0"/>
              <a:t>School of Computer Science (Department of Cybernetics)</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841721"/>
          </a:xfrm>
        </p:spPr>
        <p:txBody>
          <a:bodyPr>
            <a:normAutofit/>
          </a:bodyPr>
          <a:lstStyle/>
          <a:p>
            <a:r>
              <a:rPr lang="en-US" b="1" u="sng" dirty="0"/>
              <a:t>Sample Mail 2:  Mail without sensitive </a:t>
            </a:r>
            <a:r>
              <a:rPr lang="en-US" b="1" u="sng" dirty="0" smtClean="0"/>
              <a:t>content</a:t>
            </a:r>
            <a:endParaRPr lang="en-IN" dirty="0"/>
          </a:p>
        </p:txBody>
      </p:sp>
      <p:sp>
        <p:nvSpPr>
          <p:cNvPr id="3" name="Text Placeholder 2"/>
          <p:cNvSpPr>
            <a:spLocks noGrp="1"/>
          </p:cNvSpPr>
          <p:nvPr>
            <p:ph type="body" idx="1"/>
          </p:nvPr>
        </p:nvSpPr>
        <p:spPr>
          <a:xfrm>
            <a:off x="767408" y="5733256"/>
            <a:ext cx="10967392" cy="545309"/>
          </a:xfrm>
        </p:spPr>
        <p:txBody>
          <a:bodyPr>
            <a:normAutofit lnSpcReduction="10000"/>
          </a:bodyPr>
          <a:lstStyle/>
          <a:p>
            <a:pPr algn="ctr"/>
            <a:r>
              <a:rPr lang="en-US" b="1" dirty="0"/>
              <a:t>Fig 7: Execution of scimail command</a:t>
            </a:r>
            <a:endParaRPr lang="en-IN" dirty="0"/>
          </a:p>
          <a:p>
            <a:endParaRPr lang="en-IN" dirty="0"/>
          </a:p>
        </p:txBody>
      </p:sp>
      <p:pic>
        <p:nvPicPr>
          <p:cNvPr id="4" name="Picture 3" descr="D:\minor_test\Screenshot from 2019-11-12 19-42-30.png"/>
          <p:cNvPicPr/>
          <p:nvPr/>
        </p:nvPicPr>
        <p:blipFill rotWithShape="1">
          <a:blip r:embed="rId2">
            <a:extLst>
              <a:ext uri="{28A0092B-C50C-407E-A947-70E740481C1C}">
                <a14:useLocalDpi xmlns:a14="http://schemas.microsoft.com/office/drawing/2010/main" val="0"/>
              </a:ext>
            </a:extLst>
          </a:blip>
          <a:srcRect l="25606" t="14466" r="21107" b="43303"/>
          <a:stretch/>
        </p:blipFill>
        <p:spPr bwMode="auto">
          <a:xfrm>
            <a:off x="623392" y="1412777"/>
            <a:ext cx="10873208" cy="41044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0795163"/>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392" y="5805264"/>
            <a:ext cx="11111408" cy="473301"/>
          </a:xfrm>
        </p:spPr>
        <p:txBody>
          <a:bodyPr>
            <a:normAutofit fontScale="92500" lnSpcReduction="20000"/>
          </a:bodyPr>
          <a:lstStyle/>
          <a:p>
            <a:pPr algn="ctr"/>
            <a:r>
              <a:rPr lang="en-US" b="1" dirty="0"/>
              <a:t>Fig 8: Java AWT interface </a:t>
            </a:r>
            <a:endParaRPr lang="en-IN" dirty="0"/>
          </a:p>
          <a:p>
            <a:pPr algn="ctr"/>
            <a:endParaRPr lang="en-IN" dirty="0"/>
          </a:p>
        </p:txBody>
      </p:sp>
      <p:pic>
        <p:nvPicPr>
          <p:cNvPr id="4" name="Picture 3" descr="D:\minor_test\Screenshot from 2019-11-12 19-42-13.png"/>
          <p:cNvPicPr/>
          <p:nvPr/>
        </p:nvPicPr>
        <p:blipFill rotWithShape="1">
          <a:blip r:embed="rId2">
            <a:extLst>
              <a:ext uri="{28A0092B-C50C-407E-A947-70E740481C1C}">
                <a14:useLocalDpi xmlns:a14="http://schemas.microsoft.com/office/drawing/2010/main" val="0"/>
              </a:ext>
            </a:extLst>
          </a:blip>
          <a:srcRect l="4402" t="4072" r="51056" b="37356"/>
          <a:stretch/>
        </p:blipFill>
        <p:spPr bwMode="auto">
          <a:xfrm>
            <a:off x="839416" y="548680"/>
            <a:ext cx="10369152" cy="47525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4856940"/>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7408" y="5517232"/>
            <a:ext cx="10967392" cy="761333"/>
          </a:xfrm>
        </p:spPr>
        <p:txBody>
          <a:bodyPr/>
          <a:lstStyle/>
          <a:p>
            <a:pPr algn="ctr"/>
            <a:r>
              <a:rPr lang="en-US" b="1" dirty="0"/>
              <a:t>Fig 9: Mail sent via Postfix (using SMTP) </a:t>
            </a:r>
            <a:endParaRPr lang="en-IN" dirty="0"/>
          </a:p>
        </p:txBody>
      </p:sp>
      <p:pic>
        <p:nvPicPr>
          <p:cNvPr id="4" name="Picture 3" descr="D:\minor_test\Screenshot from 2019-11-12 19-42-30.png"/>
          <p:cNvPicPr/>
          <p:nvPr/>
        </p:nvPicPr>
        <p:blipFill rotWithShape="1">
          <a:blip r:embed="rId2">
            <a:extLst>
              <a:ext uri="{28A0092B-C50C-407E-A947-70E740481C1C}">
                <a14:useLocalDpi xmlns:a14="http://schemas.microsoft.com/office/drawing/2010/main" val="0"/>
              </a:ext>
            </a:extLst>
          </a:blip>
          <a:srcRect l="25464" t="14401" r="20911" b="34297"/>
          <a:stretch/>
        </p:blipFill>
        <p:spPr bwMode="auto">
          <a:xfrm>
            <a:off x="983432" y="400144"/>
            <a:ext cx="10225136" cy="49685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1772561"/>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5400" y="6021288"/>
            <a:ext cx="10967392" cy="617317"/>
          </a:xfrm>
        </p:spPr>
        <p:txBody>
          <a:bodyPr/>
          <a:lstStyle/>
          <a:p>
            <a:pPr algn="ctr"/>
            <a:r>
              <a:rPr lang="en-US" b="1" dirty="0"/>
              <a:t>Fig 10: Mail Received via postfix </a:t>
            </a:r>
            <a:endParaRPr lang="en-IN" dirty="0"/>
          </a:p>
          <a:p>
            <a:pPr algn="ctr"/>
            <a:endParaRPr lang="en-IN" dirty="0"/>
          </a:p>
        </p:txBody>
      </p:sp>
      <p:pic>
        <p:nvPicPr>
          <p:cNvPr id="4" name="Picture 3" descr="D:\minor_test\Screenshot from 2019-11-12 19-43-58.png"/>
          <p:cNvPicPr/>
          <p:nvPr/>
        </p:nvPicPr>
        <p:blipFill rotWithShape="1">
          <a:blip r:embed="rId2">
            <a:extLst>
              <a:ext uri="{28A0092B-C50C-407E-A947-70E740481C1C}">
                <a14:useLocalDpi xmlns:a14="http://schemas.microsoft.com/office/drawing/2010/main" val="0"/>
              </a:ext>
            </a:extLst>
          </a:blip>
          <a:srcRect l="25592" t="14334" r="20695" b="21866"/>
          <a:stretch/>
        </p:blipFill>
        <p:spPr bwMode="auto">
          <a:xfrm>
            <a:off x="1343472" y="332655"/>
            <a:ext cx="9577064" cy="56166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3683882"/>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5400" y="6021288"/>
            <a:ext cx="10967392" cy="617317"/>
          </a:xfrm>
        </p:spPr>
        <p:txBody>
          <a:bodyPr/>
          <a:lstStyle/>
          <a:p>
            <a:pPr algn="ctr"/>
            <a:r>
              <a:rPr lang="en-US" b="1" dirty="0"/>
              <a:t>Fig 10: Mail Received via postfix </a:t>
            </a:r>
            <a:endParaRPr lang="en-IN" dirty="0"/>
          </a:p>
          <a:p>
            <a:pPr algn="ctr"/>
            <a:endParaRPr lang="en-IN" dirty="0"/>
          </a:p>
        </p:txBody>
      </p:sp>
      <p:pic>
        <p:nvPicPr>
          <p:cNvPr id="5" name="Picture 4" descr="C:\Users\dasaw\Documents\shared_ubuntu\s\Screenshot from 2019-12-18 21-43-33.png"/>
          <p:cNvPicPr/>
          <p:nvPr/>
        </p:nvPicPr>
        <p:blipFill rotWithShape="1">
          <a:blip r:embed="rId2">
            <a:extLst>
              <a:ext uri="{28A0092B-C50C-407E-A947-70E740481C1C}">
                <a14:useLocalDpi xmlns:a14="http://schemas.microsoft.com/office/drawing/2010/main" val="0"/>
              </a:ext>
            </a:extLst>
          </a:blip>
          <a:srcRect l="4906" t="4137" r="34214" b="21947"/>
          <a:stretch/>
        </p:blipFill>
        <p:spPr bwMode="auto">
          <a:xfrm>
            <a:off x="3122295" y="1782445"/>
            <a:ext cx="5947410" cy="32931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2749369"/>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408" y="197767"/>
            <a:ext cx="10972800" cy="1143001"/>
          </a:xfrm>
        </p:spPr>
        <p:txBody>
          <a:bodyPr/>
          <a:lstStyle/>
          <a:p>
            <a:r>
              <a:rPr lang="en-US" sz="3600" b="1" dirty="0" smtClean="0">
                <a:latin typeface="Times New Roman" pitchFamily="18" charset="0"/>
                <a:cs typeface="Times New Roman" pitchFamily="18" charset="0"/>
              </a:rPr>
              <a:t>SCIMAIL-ADMIN WORKFLOW</a:t>
            </a:r>
            <a:endParaRPr lang="en-IN" b="1" dirty="0">
              <a:latin typeface="Times New Roman" pitchFamily="18" charset="0"/>
              <a:cs typeface="Times New Roman" pitchFamily="18" charset="0"/>
            </a:endParaRPr>
          </a:p>
        </p:txBody>
      </p:sp>
      <p:pic>
        <p:nvPicPr>
          <p:cNvPr id="4" name="Picture 3" descr="C:\Users\dasaw\Documents\shared_ubuntu\s\Screenshot from 2019-12-18 21-43-33.png"/>
          <p:cNvPicPr/>
          <p:nvPr/>
        </p:nvPicPr>
        <p:blipFill rotWithShape="1">
          <a:blip r:embed="rId2">
            <a:extLst>
              <a:ext uri="{28A0092B-C50C-407E-A947-70E740481C1C}">
                <a14:useLocalDpi xmlns:a14="http://schemas.microsoft.com/office/drawing/2010/main" val="0"/>
              </a:ext>
            </a:extLst>
          </a:blip>
          <a:srcRect l="4906" t="4137" r="34214" b="21947"/>
          <a:stretch/>
        </p:blipFill>
        <p:spPr bwMode="auto">
          <a:xfrm>
            <a:off x="1055440" y="1340768"/>
            <a:ext cx="10225136" cy="4392488"/>
          </a:xfrm>
          <a:prstGeom prst="rect">
            <a:avLst/>
          </a:prstGeom>
          <a:noFill/>
          <a:ln>
            <a:noFill/>
          </a:ln>
          <a:extLst>
            <a:ext uri="{53640926-AAD7-44D8-BBD7-CCE9431645EC}">
              <a14:shadowObscured xmlns:a14="http://schemas.microsoft.com/office/drawing/2010/main"/>
            </a:ext>
          </a:extLst>
        </p:spPr>
      </p:pic>
      <p:sp>
        <p:nvSpPr>
          <p:cNvPr id="5" name="Text Placeholder 2"/>
          <p:cNvSpPr>
            <a:spLocks noGrp="1"/>
          </p:cNvSpPr>
          <p:nvPr>
            <p:ph type="body" idx="1"/>
          </p:nvPr>
        </p:nvSpPr>
        <p:spPr>
          <a:xfrm>
            <a:off x="695400" y="6021288"/>
            <a:ext cx="10967392" cy="617317"/>
          </a:xfrm>
        </p:spPr>
        <p:txBody>
          <a:bodyPr>
            <a:normAutofit/>
          </a:bodyPr>
          <a:lstStyle/>
          <a:p>
            <a:pPr algn="ctr"/>
            <a:r>
              <a:rPr lang="en-US" sz="2000" b="1" dirty="0">
                <a:latin typeface="Times New Roman" pitchFamily="18" charset="0"/>
                <a:cs typeface="Times New Roman" pitchFamily="18" charset="0"/>
              </a:rPr>
              <a:t>Fig 1: Execution of scimail-admin alias, requests for admin authorization.</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35680776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95400" y="5661248"/>
            <a:ext cx="10967392" cy="617317"/>
          </a:xfrm>
        </p:spPr>
        <p:txBody>
          <a:bodyPr>
            <a:normAutofit/>
          </a:bodyPr>
          <a:lstStyle/>
          <a:p>
            <a:pPr algn="ctr"/>
            <a:r>
              <a:rPr lang="en-US" sz="2000" b="1" dirty="0">
                <a:latin typeface="Times New Roman" pitchFamily="18" charset="0"/>
                <a:cs typeface="Times New Roman" pitchFamily="18" charset="0"/>
              </a:rPr>
              <a:t>Fig 2: If access granted, Admin receives a panel for operating.</a:t>
            </a:r>
            <a:endParaRPr lang="en-IN" sz="2000" dirty="0">
              <a:latin typeface="Times New Roman" pitchFamily="18" charset="0"/>
              <a:cs typeface="Times New Roman" pitchFamily="18" charset="0"/>
            </a:endParaRPr>
          </a:p>
        </p:txBody>
      </p:sp>
      <p:pic>
        <p:nvPicPr>
          <p:cNvPr id="6" name="Picture 5" descr="C:\Users\dasaw\Documents\shared_ubuntu\s\Screenshot from 2019-12-18 21-43-41.png"/>
          <p:cNvPicPr/>
          <p:nvPr/>
        </p:nvPicPr>
        <p:blipFill rotWithShape="1">
          <a:blip r:embed="rId2">
            <a:extLst>
              <a:ext uri="{28A0092B-C50C-407E-A947-70E740481C1C}">
                <a14:useLocalDpi xmlns:a14="http://schemas.microsoft.com/office/drawing/2010/main" val="0"/>
              </a:ext>
            </a:extLst>
          </a:blip>
          <a:srcRect l="5409" t="4413" r="34339" b="21947"/>
          <a:stretch/>
        </p:blipFill>
        <p:spPr bwMode="auto">
          <a:xfrm>
            <a:off x="695400" y="548680"/>
            <a:ext cx="11089232" cy="49685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718770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95400" y="5661248"/>
            <a:ext cx="10967392" cy="617317"/>
          </a:xfrm>
        </p:spPr>
        <p:txBody>
          <a:bodyPr>
            <a:noAutofit/>
          </a:bodyPr>
          <a:lstStyle/>
          <a:p>
            <a:pPr algn="ctr"/>
            <a:r>
              <a:rPr lang="en-US" sz="2000" b="1" dirty="0">
                <a:latin typeface="Times New Roman" pitchFamily="18" charset="0"/>
                <a:cs typeface="Times New Roman" pitchFamily="18" charset="0"/>
              </a:rPr>
              <a:t>Fig 3: If admin chooses ‘1’ for viewing ‘All Mail Logs’,</a:t>
            </a:r>
            <a:endParaRPr lang="en-IN" sz="2000" dirty="0">
              <a:latin typeface="Times New Roman" pitchFamily="18" charset="0"/>
              <a:cs typeface="Times New Roman" pitchFamily="18" charset="0"/>
            </a:endParaRPr>
          </a:p>
          <a:p>
            <a:pPr marL="0" indent="0" algn="ctr">
              <a:buNone/>
            </a:pPr>
            <a:r>
              <a:rPr lang="en-US" sz="2000" b="1" dirty="0">
                <a:latin typeface="Times New Roman" pitchFamily="18" charset="0"/>
                <a:cs typeface="Times New Roman" pitchFamily="18" charset="0"/>
              </a:rPr>
              <a:t>Logs for sending of mails are displayed.</a:t>
            </a:r>
            <a:endParaRPr lang="en-IN" sz="2000" dirty="0">
              <a:latin typeface="Times New Roman" pitchFamily="18" charset="0"/>
              <a:cs typeface="Times New Roman" pitchFamily="18" charset="0"/>
            </a:endParaRPr>
          </a:p>
        </p:txBody>
      </p:sp>
      <p:pic>
        <p:nvPicPr>
          <p:cNvPr id="4" name="Picture 3" descr="C:\Users\dasaw\Documents\shared_ubuntu\s\Screenshot from 2019-12-18 21-43-49.png"/>
          <p:cNvPicPr/>
          <p:nvPr/>
        </p:nvPicPr>
        <p:blipFill rotWithShape="1">
          <a:blip r:embed="rId2">
            <a:extLst>
              <a:ext uri="{28A0092B-C50C-407E-A947-70E740481C1C}">
                <a14:useLocalDpi xmlns:a14="http://schemas.microsoft.com/office/drawing/2010/main" val="0"/>
              </a:ext>
            </a:extLst>
          </a:blip>
          <a:srcRect l="4905" t="4136" r="34340" b="22223"/>
          <a:stretch/>
        </p:blipFill>
        <p:spPr bwMode="auto">
          <a:xfrm>
            <a:off x="551384" y="476672"/>
            <a:ext cx="10801200" cy="50405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437029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95400" y="5661248"/>
            <a:ext cx="10967392" cy="720080"/>
          </a:xfrm>
        </p:spPr>
        <p:txBody>
          <a:bodyPr>
            <a:noAutofit/>
          </a:bodyPr>
          <a:lstStyle/>
          <a:p>
            <a:pPr algn="ctr"/>
            <a:r>
              <a:rPr lang="en-US" sz="2000" b="1" dirty="0">
                <a:latin typeface="Times New Roman" pitchFamily="18" charset="0"/>
                <a:cs typeface="Times New Roman" pitchFamily="18" charset="0"/>
              </a:rPr>
              <a:t>Fig 4: </a:t>
            </a:r>
            <a:r>
              <a:rPr lang="en-IN" sz="2000" b="1" dirty="0">
                <a:latin typeface="Times New Roman" pitchFamily="18" charset="0"/>
                <a:cs typeface="Times New Roman" pitchFamily="18" charset="0"/>
              </a:rPr>
              <a:t>If the admin chooses option ‘2’ for viewing ‘Sensitive Mail Logs’,</a:t>
            </a:r>
            <a:endParaRPr lang="en-IN" sz="2000" dirty="0">
              <a:latin typeface="Times New Roman" pitchFamily="18" charset="0"/>
              <a:cs typeface="Times New Roman" pitchFamily="18" charset="0"/>
            </a:endParaRPr>
          </a:p>
          <a:p>
            <a:pPr marL="0" indent="0" algn="ctr">
              <a:buNone/>
            </a:pPr>
            <a:r>
              <a:rPr lang="en-IN" sz="2000" b="1" dirty="0" smtClean="0">
                <a:latin typeface="Times New Roman" pitchFamily="18" charset="0"/>
                <a:cs typeface="Times New Roman" pitchFamily="18" charset="0"/>
              </a:rPr>
              <a:t>	Logs </a:t>
            </a:r>
            <a:r>
              <a:rPr lang="en-IN" sz="2000" b="1" dirty="0">
                <a:latin typeface="Times New Roman" pitchFamily="18" charset="0"/>
                <a:cs typeface="Times New Roman" pitchFamily="18" charset="0"/>
              </a:rPr>
              <a:t>for sending of flagged emails are displayed</a:t>
            </a:r>
            <a:r>
              <a:rPr lang="en-IN" sz="2000" b="1"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p:txBody>
      </p:sp>
      <p:pic>
        <p:nvPicPr>
          <p:cNvPr id="6" name="Picture 5" descr="C:\Users\dasaw\Documents\shared_ubuntu\s\Screenshot from 2019-12-18 21-44-09.png"/>
          <p:cNvPicPr/>
          <p:nvPr/>
        </p:nvPicPr>
        <p:blipFill rotWithShape="1">
          <a:blip r:embed="rId2">
            <a:extLst>
              <a:ext uri="{28A0092B-C50C-407E-A947-70E740481C1C}">
                <a14:useLocalDpi xmlns:a14="http://schemas.microsoft.com/office/drawing/2010/main" val="0"/>
              </a:ext>
            </a:extLst>
          </a:blip>
          <a:srcRect l="5409" t="4132" r="34339" b="22314"/>
          <a:stretch/>
        </p:blipFill>
        <p:spPr bwMode="auto">
          <a:xfrm>
            <a:off x="1343472" y="548680"/>
            <a:ext cx="9497669" cy="50341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081847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95400" y="5661248"/>
            <a:ext cx="10967392" cy="720080"/>
          </a:xfrm>
        </p:spPr>
        <p:txBody>
          <a:bodyPr>
            <a:noAutofit/>
          </a:bodyPr>
          <a:lstStyle/>
          <a:p>
            <a:pPr algn="ctr"/>
            <a:r>
              <a:rPr lang="en-US" sz="2000" b="1" dirty="0">
                <a:latin typeface="Times New Roman" pitchFamily="18" charset="0"/>
                <a:cs typeface="Times New Roman" pitchFamily="18" charset="0"/>
              </a:rPr>
              <a:t>Fig 5: If the admin chooses the option ‘3’ i.e. ‘Edit Dictionary’, </a:t>
            </a:r>
            <a:endParaRPr lang="en-IN" sz="2000" dirty="0">
              <a:latin typeface="Times New Roman" pitchFamily="18" charset="0"/>
              <a:cs typeface="Times New Roman" pitchFamily="18" charset="0"/>
            </a:endParaRPr>
          </a:p>
          <a:p>
            <a:pPr marL="0" indent="0" algn="ctr">
              <a:buNone/>
            </a:pPr>
            <a:r>
              <a:rPr lang="en-US" sz="2000" b="1" dirty="0" smtClean="0">
                <a:latin typeface="Times New Roman" pitchFamily="18" charset="0"/>
                <a:cs typeface="Times New Roman" pitchFamily="18" charset="0"/>
              </a:rPr>
              <a:t>	Dictionary </a:t>
            </a:r>
            <a:r>
              <a:rPr lang="en-US" sz="2000" b="1" dirty="0">
                <a:latin typeface="Times New Roman" pitchFamily="18" charset="0"/>
                <a:cs typeface="Times New Roman" pitchFamily="18" charset="0"/>
              </a:rPr>
              <a:t>opens up in a text editor with access to read and write.</a:t>
            </a:r>
            <a:endParaRPr lang="en-IN" sz="2000" dirty="0">
              <a:latin typeface="Times New Roman" pitchFamily="18" charset="0"/>
              <a:cs typeface="Times New Roman" pitchFamily="18" charset="0"/>
            </a:endParaRPr>
          </a:p>
        </p:txBody>
      </p:sp>
      <p:pic>
        <p:nvPicPr>
          <p:cNvPr id="4" name="Picture 3" descr="C:\Users\dasaw\Documents\shared_ubuntu\s\Screenshot from 2019-12-18 21-44-24.png"/>
          <p:cNvPicPr/>
          <p:nvPr/>
        </p:nvPicPr>
        <p:blipFill rotWithShape="1">
          <a:blip r:embed="rId2">
            <a:extLst>
              <a:ext uri="{28A0092B-C50C-407E-A947-70E740481C1C}">
                <a14:useLocalDpi xmlns:a14="http://schemas.microsoft.com/office/drawing/2010/main" val="0"/>
              </a:ext>
            </a:extLst>
          </a:blip>
          <a:srcRect l="5409" t="4689" r="19370" b="12292"/>
          <a:stretch/>
        </p:blipFill>
        <p:spPr bwMode="auto">
          <a:xfrm>
            <a:off x="335360" y="332656"/>
            <a:ext cx="11449271" cy="49685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09188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Motivation"/>
          <p:cNvSpPr txBox="1">
            <a:spLocks noGrp="1"/>
          </p:cNvSpPr>
          <p:nvPr>
            <p:ph type="title"/>
          </p:nvPr>
        </p:nvSpPr>
        <p:spPr>
          <a:xfrm>
            <a:off x="762000" y="427039"/>
            <a:ext cx="10972800" cy="1143001"/>
          </a:xfrm>
          <a:prstGeom prst="rect">
            <a:avLst/>
          </a:prstGeom>
        </p:spPr>
        <p:txBody>
          <a:bodyPr/>
          <a:lstStyle/>
          <a:p>
            <a:pPr lvl="1">
              <a:defRPr b="1">
                <a:latin typeface="Times New Roman"/>
                <a:ea typeface="Times New Roman"/>
                <a:cs typeface="Times New Roman"/>
                <a:sym typeface="Times New Roman"/>
              </a:defRPr>
            </a:pPr>
            <a:r>
              <a:rPr dirty="0"/>
              <a:t>Motivation</a:t>
            </a:r>
          </a:p>
        </p:txBody>
      </p:sp>
      <p:sp>
        <p:nvSpPr>
          <p:cNvPr id="67" name="Every software developer encounters operating system like large-scale systems in his career. Young software developers consider operating systems as “low-level” software and a “relic of the past”.…"/>
          <p:cNvSpPr txBox="1"/>
          <p:nvPr/>
        </p:nvSpPr>
        <p:spPr>
          <a:xfrm>
            <a:off x="263352" y="1860188"/>
            <a:ext cx="11665296" cy="466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algn="just"/>
            <a:r>
              <a:rPr lang="en-US" b="1" dirty="0" smtClean="0">
                <a:latin typeface="Times New Roman" pitchFamily="18" charset="0"/>
                <a:cs typeface="Times New Roman" pitchFamily="18" charset="0"/>
              </a:rPr>
              <a:t>SECURITY CONCERNS</a:t>
            </a:r>
          </a:p>
          <a:p>
            <a:pPr algn="just"/>
            <a:r>
              <a:rPr lang="en-US" dirty="0" smtClean="0">
                <a:latin typeface="Times New Roman" pitchFamily="18" charset="0"/>
                <a:cs typeface="Times New Roman" pitchFamily="18" charset="0"/>
              </a:rPr>
              <a:t>Emails </a:t>
            </a:r>
            <a:r>
              <a:rPr lang="en-US" dirty="0">
                <a:latin typeface="Times New Roman" pitchFamily="18" charset="0"/>
                <a:cs typeface="Times New Roman" pitchFamily="18" charset="0"/>
              </a:rPr>
              <a:t>have become a greater part of our lives. The Email, one organized well, is the most effective means of communication for business. A lot of companies nowadays have their privacy factors, in which they prefer to keep their delicate data inside their organizations</a:t>
            </a:r>
            <a:r>
              <a:rPr lang="en-US" dirty="0" smtClean="0">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RELIABLE MODE OF COMMUNICATION</a:t>
            </a:r>
            <a:endParaRPr lang="en-US" sz="1800" b="1"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customization done in the project are on the requirements that are generally required by the company to establish a smooth and reliable medium of communication with restriction of messages like maintaining the buffer log, automating the mail server to generate automatic backups, providing special restriction to unaccepted contents and to make the data searchable and easily accessible.</a:t>
            </a:r>
            <a:endParaRPr lang="en-IN"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2000" b="1" dirty="0">
                <a:latin typeface="Times New Roman" pitchFamily="18" charset="0"/>
                <a:cs typeface="Times New Roman" pitchFamily="18" charset="0"/>
              </a:rPr>
              <a:t>Fig 6: If the admin chooses the option ‘4’ i.e. ‘View Buffer’,</a:t>
            </a:r>
            <a:endParaRPr lang="en-IN" sz="2000" dirty="0">
              <a:latin typeface="Times New Roman" pitchFamily="18" charset="0"/>
              <a:cs typeface="Times New Roman" pitchFamily="18" charset="0"/>
            </a:endParaRPr>
          </a:p>
          <a:p>
            <a:pPr marL="0" indent="0" algn="ctr">
              <a:buNone/>
            </a:pPr>
            <a:r>
              <a:rPr lang="en-US" sz="2000" b="1" dirty="0">
                <a:latin typeface="Times New Roman" pitchFamily="18" charset="0"/>
                <a:cs typeface="Times New Roman" pitchFamily="18" charset="0"/>
              </a:rPr>
              <a:t>The names of the flagged mails present in the buffer directory are displayed.</a:t>
            </a:r>
            <a:endParaRPr lang="en-IN" sz="2000" dirty="0">
              <a:latin typeface="Times New Roman" pitchFamily="18" charset="0"/>
              <a:cs typeface="Times New Roman" pitchFamily="18" charset="0"/>
            </a:endParaRPr>
          </a:p>
        </p:txBody>
      </p:sp>
      <p:pic>
        <p:nvPicPr>
          <p:cNvPr id="6" name="Picture 5" descr="C:\Users\dasaw\Documents\shared_ubuntu\s\Screenshot from 2019-12-18 21-45-16.png"/>
          <p:cNvPicPr/>
          <p:nvPr/>
        </p:nvPicPr>
        <p:blipFill rotWithShape="1">
          <a:blip r:embed="rId2">
            <a:extLst>
              <a:ext uri="{28A0092B-C50C-407E-A947-70E740481C1C}">
                <a14:useLocalDpi xmlns:a14="http://schemas.microsoft.com/office/drawing/2010/main" val="0"/>
              </a:ext>
            </a:extLst>
          </a:blip>
          <a:srcRect l="4851" t="4563" r="34175" b="22434"/>
          <a:stretch/>
        </p:blipFill>
        <p:spPr bwMode="auto">
          <a:xfrm>
            <a:off x="623392" y="404664"/>
            <a:ext cx="11377264" cy="48965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0033525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2000" b="1" dirty="0">
                <a:latin typeface="Times New Roman" pitchFamily="18" charset="0"/>
                <a:cs typeface="Times New Roman" pitchFamily="18" charset="0"/>
              </a:rPr>
              <a:t>Fig 7: If the admin chooses to operate on postfix services </a:t>
            </a:r>
            <a:endParaRPr lang="en-IN" sz="2000" dirty="0">
              <a:latin typeface="Times New Roman" pitchFamily="18" charset="0"/>
              <a:cs typeface="Times New Roman" pitchFamily="18" charset="0"/>
            </a:endParaRPr>
          </a:p>
          <a:p>
            <a:pPr marL="0" indent="0" algn="ctr">
              <a:buNone/>
            </a:pPr>
            <a:r>
              <a:rPr lang="en-US" sz="2000" b="1" dirty="0">
                <a:latin typeface="Times New Roman" pitchFamily="18" charset="0"/>
                <a:cs typeface="Times New Roman" pitchFamily="18" charset="0"/>
              </a:rPr>
              <a:t>And selects the option ‘6’, admin is provided with 4 different options.</a:t>
            </a:r>
            <a:endParaRPr lang="en-IN" sz="2000" dirty="0">
              <a:latin typeface="Times New Roman" pitchFamily="18" charset="0"/>
              <a:cs typeface="Times New Roman" pitchFamily="18" charset="0"/>
            </a:endParaRPr>
          </a:p>
          <a:p>
            <a:pPr marL="0" indent="0" algn="ctr">
              <a:buNone/>
            </a:pPr>
            <a:r>
              <a:rPr lang="en-US" sz="2000" b="1"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pic>
        <p:nvPicPr>
          <p:cNvPr id="4" name="Picture 3" descr="C:\Users\dasaw\Documents\shared_ubuntu\s\Screenshot from 2019-12-18 21-45-25.png"/>
          <p:cNvPicPr/>
          <p:nvPr/>
        </p:nvPicPr>
        <p:blipFill rotWithShape="1">
          <a:blip r:embed="rId2">
            <a:extLst>
              <a:ext uri="{28A0092B-C50C-407E-A947-70E740481C1C}">
                <a14:useLocalDpi xmlns:a14="http://schemas.microsoft.com/office/drawing/2010/main" val="0"/>
              </a:ext>
            </a:extLst>
          </a:blip>
          <a:srcRect l="4851" t="4563" r="34349" b="22434"/>
          <a:stretch/>
        </p:blipFill>
        <p:spPr bwMode="auto">
          <a:xfrm>
            <a:off x="335360" y="476672"/>
            <a:ext cx="11521279" cy="48965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827072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2000" b="1" dirty="0">
                <a:latin typeface="Times New Roman" pitchFamily="18" charset="0"/>
                <a:cs typeface="Times New Roman" pitchFamily="18" charset="0"/>
              </a:rPr>
              <a:t>Fig 8: If the admin wishes to ‘Reload’ the postfix services and selects the option ‘1’,</a:t>
            </a:r>
            <a:endParaRPr lang="en-IN" sz="2000" dirty="0">
              <a:latin typeface="Times New Roman" pitchFamily="18" charset="0"/>
              <a:cs typeface="Times New Roman" pitchFamily="18" charset="0"/>
            </a:endParaRPr>
          </a:p>
          <a:p>
            <a:pPr marL="0" indent="0" algn="ctr">
              <a:buNone/>
            </a:pPr>
            <a:r>
              <a:rPr lang="en-US" sz="2000" b="1" dirty="0">
                <a:latin typeface="Times New Roman" pitchFamily="18" charset="0"/>
                <a:cs typeface="Times New Roman" pitchFamily="18" charset="0"/>
              </a:rPr>
              <a:t>After selecting the option ‘6’ in the main panel.</a:t>
            </a:r>
            <a:endParaRPr lang="en-IN" sz="2000" dirty="0">
              <a:latin typeface="Times New Roman" pitchFamily="18" charset="0"/>
              <a:cs typeface="Times New Roman" pitchFamily="18" charset="0"/>
            </a:endParaRPr>
          </a:p>
        </p:txBody>
      </p:sp>
      <p:pic>
        <p:nvPicPr>
          <p:cNvPr id="4" name="Picture 3" descr="C:\Users\dasaw\Documents\shared_ubuntu\s\Screenshot from 2019-12-18 22-23-35.png"/>
          <p:cNvPicPr/>
          <p:nvPr/>
        </p:nvPicPr>
        <p:blipFill rotWithShape="1">
          <a:blip r:embed="rId2">
            <a:extLst>
              <a:ext uri="{28A0092B-C50C-407E-A947-70E740481C1C}">
                <a14:useLocalDpi xmlns:a14="http://schemas.microsoft.com/office/drawing/2010/main" val="0"/>
              </a:ext>
            </a:extLst>
          </a:blip>
          <a:srcRect l="5024" t="4182" r="33656" b="20912"/>
          <a:stretch/>
        </p:blipFill>
        <p:spPr bwMode="auto">
          <a:xfrm>
            <a:off x="983432" y="332656"/>
            <a:ext cx="10009112" cy="51845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827072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1800" b="1" dirty="0">
                <a:latin typeface="Times New Roman" pitchFamily="18" charset="0"/>
                <a:cs typeface="Times New Roman" pitchFamily="18" charset="0"/>
              </a:rPr>
              <a:t>Fig 9: </a:t>
            </a:r>
            <a:r>
              <a:rPr lang="en-IN" sz="1800" b="1" dirty="0">
                <a:latin typeface="Times New Roman" pitchFamily="18" charset="0"/>
                <a:cs typeface="Times New Roman" pitchFamily="18" charset="0"/>
              </a:rPr>
              <a:t>If the admin wishes to ‘Start’ the postfix services and selects the option ‘2’,</a:t>
            </a:r>
            <a:endParaRPr lang="en-IN" sz="1800" dirty="0">
              <a:latin typeface="Times New Roman" pitchFamily="18" charset="0"/>
              <a:cs typeface="Times New Roman" pitchFamily="18" charset="0"/>
            </a:endParaRPr>
          </a:p>
          <a:p>
            <a:pPr marL="0" indent="0" algn="ctr">
              <a:buNone/>
            </a:pPr>
            <a:r>
              <a:rPr lang="en-IN" sz="1800" b="1" dirty="0" smtClean="0">
                <a:latin typeface="Times New Roman" pitchFamily="18" charset="0"/>
                <a:cs typeface="Times New Roman" pitchFamily="18" charset="0"/>
              </a:rPr>
              <a:t>After </a:t>
            </a:r>
            <a:r>
              <a:rPr lang="en-IN" sz="1800" b="1" dirty="0">
                <a:latin typeface="Times New Roman" pitchFamily="18" charset="0"/>
                <a:cs typeface="Times New Roman" pitchFamily="18" charset="0"/>
              </a:rPr>
              <a:t>selecting the option ‘6’ in the main panel.</a:t>
            </a:r>
            <a:endParaRPr lang="en-IN" sz="1800" dirty="0">
              <a:latin typeface="Times New Roman" pitchFamily="18" charset="0"/>
              <a:cs typeface="Times New Roman" pitchFamily="18" charset="0"/>
            </a:endParaRPr>
          </a:p>
        </p:txBody>
      </p:sp>
      <p:pic>
        <p:nvPicPr>
          <p:cNvPr id="4" name="Picture 3" descr="C:\Users\dasaw\Documents\shared_ubuntu\s\Screenshot from 2019-12-18 22-23-58.png"/>
          <p:cNvPicPr/>
          <p:nvPr/>
        </p:nvPicPr>
        <p:blipFill rotWithShape="1">
          <a:blip r:embed="rId2">
            <a:extLst>
              <a:ext uri="{28A0092B-C50C-407E-A947-70E740481C1C}">
                <a14:useLocalDpi xmlns:a14="http://schemas.microsoft.com/office/drawing/2010/main" val="0"/>
              </a:ext>
            </a:extLst>
          </a:blip>
          <a:srcRect l="4850" t="3802" r="34003" b="21294"/>
          <a:stretch/>
        </p:blipFill>
        <p:spPr bwMode="auto">
          <a:xfrm>
            <a:off x="551384" y="404664"/>
            <a:ext cx="10873208" cy="51125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827072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1800" b="1" dirty="0"/>
              <a:t>Fig 10: </a:t>
            </a:r>
            <a:r>
              <a:rPr lang="en-IN" sz="1800" b="1" dirty="0"/>
              <a:t>If the admin wishes to ‘Stop’ the postfix services and selects the option ‘3</a:t>
            </a:r>
            <a:r>
              <a:rPr lang="en-IN" sz="1800" b="1" dirty="0" smtClean="0"/>
              <a:t>’,</a:t>
            </a:r>
            <a:endParaRPr lang="en-IN" sz="1800" dirty="0"/>
          </a:p>
          <a:p>
            <a:pPr marL="0" indent="0" algn="ctr">
              <a:buNone/>
            </a:pPr>
            <a:r>
              <a:rPr lang="en-IN" sz="1800" b="1" dirty="0" smtClean="0"/>
              <a:t>After </a:t>
            </a:r>
            <a:r>
              <a:rPr lang="en-IN" sz="1800" b="1" dirty="0"/>
              <a:t>selecting the option ‘6’ in the main panel.</a:t>
            </a:r>
            <a:endParaRPr lang="en-IN" sz="1800" dirty="0"/>
          </a:p>
        </p:txBody>
      </p:sp>
      <p:pic>
        <p:nvPicPr>
          <p:cNvPr id="6" name="Picture 5" descr="C:\Users\dasaw\Documents\shared_ubuntu\s\Screenshot from 2019-12-18 22-24-07.png"/>
          <p:cNvPicPr/>
          <p:nvPr/>
        </p:nvPicPr>
        <p:blipFill rotWithShape="1">
          <a:blip r:embed="rId2">
            <a:extLst>
              <a:ext uri="{28A0092B-C50C-407E-A947-70E740481C1C}">
                <a14:useLocalDpi xmlns:a14="http://schemas.microsoft.com/office/drawing/2010/main" val="0"/>
              </a:ext>
            </a:extLst>
          </a:blip>
          <a:srcRect l="5023" t="5324" r="34522" b="22434"/>
          <a:stretch/>
        </p:blipFill>
        <p:spPr bwMode="auto">
          <a:xfrm>
            <a:off x="623392" y="404664"/>
            <a:ext cx="11089232" cy="49685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645867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1600" b="1" dirty="0">
                <a:latin typeface="Times New Roman" pitchFamily="18" charset="0"/>
                <a:cs typeface="Times New Roman" pitchFamily="18" charset="0"/>
              </a:rPr>
              <a:t>Fig 11: </a:t>
            </a:r>
            <a:r>
              <a:rPr lang="en-IN" sz="1600" b="1" dirty="0">
                <a:latin typeface="Times New Roman" pitchFamily="18" charset="0"/>
                <a:cs typeface="Times New Roman" pitchFamily="18" charset="0"/>
              </a:rPr>
              <a:t>If the admin wishes to check ‘Status’ of the postfix server then </a:t>
            </a:r>
            <a:endParaRPr lang="en-IN" sz="1600" dirty="0">
              <a:latin typeface="Times New Roman" pitchFamily="18" charset="0"/>
              <a:cs typeface="Times New Roman" pitchFamily="18" charset="0"/>
            </a:endParaRPr>
          </a:p>
          <a:p>
            <a:pPr marL="0" indent="0" algn="ctr">
              <a:buNone/>
            </a:pPr>
            <a:r>
              <a:rPr lang="en-IN" sz="1600" b="1" dirty="0">
                <a:latin typeface="Times New Roman" pitchFamily="18" charset="0"/>
                <a:cs typeface="Times New Roman" pitchFamily="18" charset="0"/>
              </a:rPr>
              <a:t>admin selects the option ‘3’,</a:t>
            </a:r>
            <a:endParaRPr lang="en-IN" sz="1600" dirty="0">
              <a:latin typeface="Times New Roman" pitchFamily="18" charset="0"/>
              <a:cs typeface="Times New Roman" pitchFamily="18" charset="0"/>
            </a:endParaRPr>
          </a:p>
          <a:p>
            <a:pPr marL="0" indent="0" algn="ctr">
              <a:buNone/>
            </a:pPr>
            <a:r>
              <a:rPr lang="en-IN" sz="1600" b="1" dirty="0">
                <a:latin typeface="Times New Roman" pitchFamily="18" charset="0"/>
                <a:cs typeface="Times New Roman" pitchFamily="18" charset="0"/>
              </a:rPr>
              <a:t>After selecting the option ‘6’ in the main panel.</a:t>
            </a:r>
            <a:endParaRPr lang="en-IN" sz="1600" dirty="0">
              <a:latin typeface="Times New Roman" pitchFamily="18" charset="0"/>
              <a:cs typeface="Times New Roman" pitchFamily="18" charset="0"/>
            </a:endParaRPr>
          </a:p>
        </p:txBody>
      </p:sp>
      <p:pic>
        <p:nvPicPr>
          <p:cNvPr id="6" name="Picture 5" descr="C:\Users\dasaw\Documents\shared_ubuntu\s\Screenshot from 2019-12-18 22-24-14.png"/>
          <p:cNvPicPr/>
          <p:nvPr/>
        </p:nvPicPr>
        <p:blipFill rotWithShape="1">
          <a:blip r:embed="rId2">
            <a:extLst>
              <a:ext uri="{28A0092B-C50C-407E-A947-70E740481C1C}">
                <a14:useLocalDpi xmlns:a14="http://schemas.microsoft.com/office/drawing/2010/main" val="0"/>
              </a:ext>
            </a:extLst>
          </a:blip>
          <a:srcRect l="5196" t="3802" r="34350" b="21673"/>
          <a:stretch/>
        </p:blipFill>
        <p:spPr bwMode="auto">
          <a:xfrm>
            <a:off x="767408" y="404665"/>
            <a:ext cx="10230578" cy="50405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645867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1800" b="1" dirty="0">
                <a:latin typeface="Times New Roman" pitchFamily="18" charset="0"/>
                <a:cs typeface="Times New Roman" pitchFamily="18" charset="0"/>
              </a:rPr>
              <a:t>Fig 12: After the work is complete, Admin can simple select the option ‘7’</a:t>
            </a:r>
            <a:endParaRPr lang="en-IN" sz="1800" dirty="0">
              <a:latin typeface="Times New Roman" pitchFamily="18" charset="0"/>
              <a:cs typeface="Times New Roman" pitchFamily="18" charset="0"/>
            </a:endParaRPr>
          </a:p>
          <a:p>
            <a:pPr marL="0" indent="0" algn="ctr">
              <a:buNone/>
            </a:pPr>
            <a:r>
              <a:rPr lang="en-US" sz="1800" b="1" dirty="0" smtClean="0">
                <a:latin typeface="Times New Roman" pitchFamily="18" charset="0"/>
                <a:cs typeface="Times New Roman" pitchFamily="18" charset="0"/>
              </a:rPr>
              <a:t>	To </a:t>
            </a:r>
            <a:r>
              <a:rPr lang="en-US" sz="1800" b="1" dirty="0">
                <a:latin typeface="Times New Roman" pitchFamily="18" charset="0"/>
                <a:cs typeface="Times New Roman" pitchFamily="18" charset="0"/>
              </a:rPr>
              <a:t>logout from the panel and the entire respective configuration will be saved.</a:t>
            </a:r>
            <a:endParaRPr lang="en-IN" sz="1800" dirty="0">
              <a:latin typeface="Times New Roman" pitchFamily="18" charset="0"/>
              <a:cs typeface="Times New Roman" pitchFamily="18" charset="0"/>
            </a:endParaRPr>
          </a:p>
        </p:txBody>
      </p:sp>
      <p:pic>
        <p:nvPicPr>
          <p:cNvPr id="6" name="Picture 5" descr="C:\Users\dasaw\Documents\shared_ubuntu\s\Screenshot from 2019-12-18 21-46-02.png"/>
          <p:cNvPicPr/>
          <p:nvPr/>
        </p:nvPicPr>
        <p:blipFill rotWithShape="1">
          <a:blip r:embed="rId2">
            <a:extLst>
              <a:ext uri="{28A0092B-C50C-407E-A947-70E740481C1C}">
                <a14:useLocalDpi xmlns:a14="http://schemas.microsoft.com/office/drawing/2010/main" val="0"/>
              </a:ext>
            </a:extLst>
          </a:blip>
          <a:srcRect l="4851" t="4943" r="34349" b="21293"/>
          <a:stretch/>
        </p:blipFill>
        <p:spPr bwMode="auto">
          <a:xfrm>
            <a:off x="407368" y="404664"/>
            <a:ext cx="10729192" cy="48965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645867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1800" b="1" dirty="0">
                <a:latin typeface="Times New Roman" pitchFamily="18" charset="0"/>
                <a:cs typeface="Times New Roman" pitchFamily="18" charset="0"/>
              </a:rPr>
              <a:t>Fig 12: After the work is complete, Admin can simple select the option ‘7’</a:t>
            </a:r>
            <a:endParaRPr lang="en-IN" sz="1800" dirty="0">
              <a:latin typeface="Times New Roman" pitchFamily="18" charset="0"/>
              <a:cs typeface="Times New Roman" pitchFamily="18" charset="0"/>
            </a:endParaRPr>
          </a:p>
          <a:p>
            <a:pPr marL="0" indent="0" algn="ctr">
              <a:buNone/>
            </a:pPr>
            <a:r>
              <a:rPr lang="en-US" sz="1800" b="1" dirty="0" smtClean="0">
                <a:latin typeface="Times New Roman" pitchFamily="18" charset="0"/>
                <a:cs typeface="Times New Roman" pitchFamily="18" charset="0"/>
              </a:rPr>
              <a:t>	To </a:t>
            </a:r>
            <a:r>
              <a:rPr lang="en-US" sz="1800" b="1" dirty="0">
                <a:latin typeface="Times New Roman" pitchFamily="18" charset="0"/>
                <a:cs typeface="Times New Roman" pitchFamily="18" charset="0"/>
              </a:rPr>
              <a:t>logout from the panel and the entire respective configuration will be saved.</a:t>
            </a:r>
            <a:endParaRPr lang="en-IN" sz="1800" dirty="0">
              <a:latin typeface="Times New Roman" pitchFamily="18" charset="0"/>
              <a:cs typeface="Times New Roman" pitchFamily="18" charset="0"/>
            </a:endParaRPr>
          </a:p>
        </p:txBody>
      </p:sp>
      <p:pic>
        <p:nvPicPr>
          <p:cNvPr id="6" name="Picture 5" descr="C:\Users\dasaw\Documents\shared_ubuntu\s\Screenshot from 2019-12-18 21-46-02.png"/>
          <p:cNvPicPr/>
          <p:nvPr/>
        </p:nvPicPr>
        <p:blipFill rotWithShape="1">
          <a:blip r:embed="rId2">
            <a:extLst>
              <a:ext uri="{28A0092B-C50C-407E-A947-70E740481C1C}">
                <a14:useLocalDpi xmlns:a14="http://schemas.microsoft.com/office/drawing/2010/main" val="0"/>
              </a:ext>
            </a:extLst>
          </a:blip>
          <a:srcRect l="4851" t="4943" r="34349" b="21293"/>
          <a:stretch/>
        </p:blipFill>
        <p:spPr bwMode="auto">
          <a:xfrm>
            <a:off x="407368" y="404664"/>
            <a:ext cx="10729192" cy="48965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179082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2000" b="1" dirty="0">
                <a:latin typeface="Times New Roman" pitchFamily="18" charset="0"/>
                <a:cs typeface="Times New Roman" pitchFamily="18" charset="0"/>
              </a:rPr>
              <a:t>Fig 1: Scimail-install execution when postfix is already installed and running.</a:t>
            </a:r>
            <a:endParaRPr lang="en-IN" sz="2000" dirty="0">
              <a:latin typeface="Times New Roman" pitchFamily="18" charset="0"/>
              <a:cs typeface="Times New Roman" pitchFamily="18" charset="0"/>
            </a:endParaRPr>
          </a:p>
        </p:txBody>
      </p:sp>
      <p:sp>
        <p:nvSpPr>
          <p:cNvPr id="4" name="Title 1"/>
          <p:cNvSpPr>
            <a:spLocks noGrp="1"/>
          </p:cNvSpPr>
          <p:nvPr>
            <p:ph type="title"/>
          </p:nvPr>
        </p:nvSpPr>
        <p:spPr>
          <a:xfrm>
            <a:off x="767408" y="197767"/>
            <a:ext cx="10972800" cy="638945"/>
          </a:xfrm>
        </p:spPr>
        <p:txBody>
          <a:bodyPr>
            <a:normAutofit fontScale="90000"/>
          </a:bodyPr>
          <a:lstStyle/>
          <a:p>
            <a:r>
              <a:rPr lang="en-US" sz="3600" b="1" dirty="0" smtClean="0">
                <a:latin typeface="Times New Roman" pitchFamily="18" charset="0"/>
                <a:cs typeface="Times New Roman" pitchFamily="18" charset="0"/>
              </a:rPr>
              <a:t>SCIMAIL-INSTALL WORKFLOW</a:t>
            </a:r>
            <a:endParaRPr lang="en-IN" b="1" dirty="0">
              <a:latin typeface="Times New Roman" pitchFamily="18" charset="0"/>
              <a:cs typeface="Times New Roman" pitchFamily="18" charset="0"/>
            </a:endParaRPr>
          </a:p>
        </p:txBody>
      </p:sp>
      <p:pic>
        <p:nvPicPr>
          <p:cNvPr id="7" name="Picture 6" descr="C:\Users\dasaw\Documents\shared_ubuntu\s\Screenshot from 2019-12-18 23-39-46.png"/>
          <p:cNvPicPr/>
          <p:nvPr/>
        </p:nvPicPr>
        <p:blipFill rotWithShape="1">
          <a:blip r:embed="rId2">
            <a:extLst>
              <a:ext uri="{28A0092B-C50C-407E-A947-70E740481C1C}">
                <a14:useLocalDpi xmlns:a14="http://schemas.microsoft.com/office/drawing/2010/main" val="0"/>
              </a:ext>
            </a:extLst>
          </a:blip>
          <a:srcRect l="4851" t="5704" r="34349" b="22433"/>
          <a:stretch/>
        </p:blipFill>
        <p:spPr bwMode="auto">
          <a:xfrm>
            <a:off x="911424" y="980728"/>
            <a:ext cx="10009112" cy="46085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179082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12304" y="5661248"/>
            <a:ext cx="10967392" cy="720080"/>
          </a:xfrm>
        </p:spPr>
        <p:txBody>
          <a:bodyPr>
            <a:noAutofit/>
          </a:bodyPr>
          <a:lstStyle/>
          <a:p>
            <a:pPr algn="ctr"/>
            <a:r>
              <a:rPr lang="en-US" sz="2000" b="1" dirty="0">
                <a:latin typeface="Times New Roman" pitchFamily="18" charset="0"/>
                <a:cs typeface="Times New Roman" pitchFamily="18" charset="0"/>
              </a:rPr>
              <a:t>Fig 2: Scimail-install execution when postfix is already installed and not running.</a:t>
            </a:r>
            <a:endParaRPr lang="en-IN" sz="2000" dirty="0">
              <a:latin typeface="Times New Roman" pitchFamily="18" charset="0"/>
              <a:cs typeface="Times New Roman" pitchFamily="18" charset="0"/>
            </a:endParaRPr>
          </a:p>
        </p:txBody>
      </p:sp>
      <p:pic>
        <p:nvPicPr>
          <p:cNvPr id="6" name="Picture 5" descr="C:\Users\dasaw\Documents\shared_ubuntu\s\Screenshot from 2019-12-18 23-43-27.png"/>
          <p:cNvPicPr/>
          <p:nvPr/>
        </p:nvPicPr>
        <p:blipFill rotWithShape="1">
          <a:blip r:embed="rId2">
            <a:extLst>
              <a:ext uri="{28A0092B-C50C-407E-A947-70E740481C1C}">
                <a14:useLocalDpi xmlns:a14="http://schemas.microsoft.com/office/drawing/2010/main" val="0"/>
              </a:ext>
            </a:extLst>
          </a:blip>
          <a:srcRect l="5023" t="4943" r="34522" b="23574"/>
          <a:stretch/>
        </p:blipFill>
        <p:spPr bwMode="auto">
          <a:xfrm>
            <a:off x="911424" y="290444"/>
            <a:ext cx="9937104" cy="53285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29436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Objective</a:t>
            </a:r>
            <a:endParaRPr lang="en-IN"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pPr lvl="0" algn="just">
              <a:buFont typeface="Wingdings" pitchFamily="2" charset="2"/>
              <a:buChar char="Ø"/>
            </a:pPr>
            <a:r>
              <a:rPr lang="en-US" sz="2000" dirty="0">
                <a:latin typeface="Times New Roman" pitchFamily="18" charset="0"/>
                <a:cs typeface="Times New Roman" pitchFamily="18" charset="0"/>
              </a:rPr>
              <a:t>The Perform Customization of an email server to serve as per the constraints identified for an </a:t>
            </a:r>
            <a:r>
              <a:rPr lang="en-US" sz="2000" dirty="0" smtClean="0">
                <a:latin typeface="Times New Roman" pitchFamily="18" charset="0"/>
                <a:cs typeface="Times New Roman" pitchFamily="18" charset="0"/>
              </a:rPr>
              <a:t>organization: </a:t>
            </a:r>
            <a:endParaRPr lang="en-IN" sz="2000" dirty="0">
              <a:latin typeface="Times New Roman" pitchFamily="18" charset="0"/>
              <a:cs typeface="Times New Roman" pitchFamily="18" charset="0"/>
            </a:endParaRPr>
          </a:p>
          <a:p>
            <a:pPr lvl="1" algn="just" fontAlgn="base"/>
            <a:r>
              <a:rPr lang="en-US" sz="2000" dirty="0">
                <a:solidFill>
                  <a:schemeClr val="tx1"/>
                </a:solidFill>
                <a:latin typeface="Times New Roman" pitchFamily="18" charset="0"/>
                <a:cs typeface="Times New Roman" pitchFamily="18" charset="0"/>
              </a:rPr>
              <a:t>To inspect sensitive content in the mail and add constraints respective to it.</a:t>
            </a:r>
          </a:p>
          <a:p>
            <a:pPr lvl="1" algn="just" fontAlgn="base"/>
            <a:r>
              <a:rPr lang="en-US" sz="2000" dirty="0">
                <a:solidFill>
                  <a:schemeClr val="tx1"/>
                </a:solidFill>
                <a:latin typeface="Times New Roman" pitchFamily="18" charset="0"/>
                <a:cs typeface="Times New Roman" pitchFamily="18" charset="0"/>
              </a:rPr>
              <a:t>Maintain a log of all sensitive emails from the server.</a:t>
            </a:r>
            <a:endParaRPr lang="en-IN" sz="2000" dirty="0">
              <a:solidFill>
                <a:schemeClr val="tx1"/>
              </a:solidFill>
              <a:latin typeface="Times New Roman" pitchFamily="18" charset="0"/>
              <a:cs typeface="Times New Roman" pitchFamily="18" charset="0"/>
            </a:endParaRPr>
          </a:p>
          <a:p>
            <a:pPr lvl="1" algn="just" fontAlgn="base"/>
            <a:r>
              <a:rPr lang="en-US" sz="2000" dirty="0">
                <a:latin typeface="Times New Roman" pitchFamily="18" charset="0"/>
                <a:cs typeface="Times New Roman" pitchFamily="18" charset="0"/>
              </a:rPr>
              <a:t>To automate the process of Backup and deletion of logs.</a:t>
            </a:r>
            <a:endParaRPr lang="en-IN" sz="2000" dirty="0">
              <a:latin typeface="Times New Roman" pitchFamily="18" charset="0"/>
              <a:cs typeface="Times New Roman" pitchFamily="18" charset="0"/>
            </a:endParaRPr>
          </a:p>
          <a:p>
            <a:pPr lvl="1" algn="just" fontAlgn="base"/>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searching and sorting algorithm to buffer list for easy access.</a:t>
            </a:r>
            <a:endParaRPr lang="en-IN" sz="2000" dirty="0">
              <a:latin typeface="Times New Roman" pitchFamily="18" charset="0"/>
              <a:cs typeface="Times New Roman" pitchFamily="18" charset="0"/>
            </a:endParaRPr>
          </a:p>
          <a:p>
            <a:pPr lvl="1" algn="just" fontAlgn="base"/>
            <a:r>
              <a:rPr lang="en-US" sz="2000" dirty="0">
                <a:latin typeface="Times New Roman" pitchFamily="18" charset="0"/>
                <a:cs typeface="Times New Roman" pitchFamily="18" charset="0"/>
              </a:rPr>
              <a:t>Filtering the content and providing the security to the process by signing SSL, TSL Certifications.</a:t>
            </a:r>
            <a:endParaRPr lang="en-IN" sz="2000" dirty="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198701800"/>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rt Chart"/>
          <p:cNvSpPr txBox="1">
            <a:spLocks noGrp="1"/>
          </p:cNvSpPr>
          <p:nvPr>
            <p:ph type="title"/>
          </p:nvPr>
        </p:nvSpPr>
        <p:spPr>
          <a:xfrm>
            <a:off x="407368" y="116632"/>
            <a:ext cx="10787287" cy="518687"/>
          </a:xfrm>
          <a:prstGeom prst="rect">
            <a:avLst/>
          </a:prstGeom>
        </p:spPr>
        <p:txBody>
          <a:bodyPr>
            <a:normAutofit fontScale="90000"/>
          </a:bodyPr>
          <a:lstStyle>
            <a:lvl1pPr defTabSz="327071">
              <a:defRPr sz="3822" b="1">
                <a:latin typeface="+mj-lt"/>
                <a:ea typeface="+mj-ea"/>
                <a:cs typeface="+mj-cs"/>
                <a:sym typeface="Helvetica"/>
              </a:defRPr>
            </a:lvl1pPr>
          </a:lstStyle>
          <a:p>
            <a:r>
              <a:rPr dirty="0"/>
              <a:t>Pert Chart </a:t>
            </a:r>
          </a:p>
        </p:txBody>
      </p:sp>
      <p:sp>
        <p:nvSpPr>
          <p:cNvPr id="86" name="Fig 3: PERT chart for the minor project"/>
          <p:cNvSpPr txBox="1"/>
          <p:nvPr/>
        </p:nvSpPr>
        <p:spPr>
          <a:xfrm>
            <a:off x="4437360" y="6276552"/>
            <a:ext cx="2707513" cy="275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457200">
              <a:defRPr sz="1200" b="1">
                <a:uFill>
                  <a:solidFill>
                    <a:srgbClr val="000000"/>
                  </a:solidFill>
                </a:uFill>
                <a:latin typeface="Times New Roman"/>
                <a:ea typeface="Times New Roman"/>
                <a:cs typeface="Times New Roman"/>
                <a:sym typeface="Times New Roman"/>
              </a:defRPr>
            </a:lvl1pPr>
          </a:lstStyle>
          <a:p>
            <a:r>
              <a:rPr dirty="0"/>
              <a:t>Fig 3: PERT chart for the minor project</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752690" y="670424"/>
            <a:ext cx="8640960" cy="5563767"/>
          </a:xfrm>
          <a:prstGeom prst="rect">
            <a:avLst/>
          </a:prstGeom>
          <a:noFill/>
          <a:ln>
            <a:noFill/>
          </a:ln>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bjectives achieved so far"/>
          <p:cNvSpPr txBox="1">
            <a:spLocks noGrp="1"/>
          </p:cNvSpPr>
          <p:nvPr>
            <p:ph type="title"/>
          </p:nvPr>
        </p:nvSpPr>
        <p:spPr>
          <a:xfrm>
            <a:off x="762000" y="427039"/>
            <a:ext cx="10972800" cy="1143001"/>
          </a:xfrm>
          <a:prstGeom prst="rect">
            <a:avLst/>
          </a:prstGeom>
        </p:spPr>
        <p:txBody>
          <a:bodyPr/>
          <a:lstStyle>
            <a:lvl1pPr>
              <a:defRPr b="1">
                <a:latin typeface="Times New Roman"/>
                <a:ea typeface="Times New Roman"/>
                <a:cs typeface="Times New Roman"/>
                <a:sym typeface="Times New Roman"/>
              </a:defRPr>
            </a:lvl1pPr>
          </a:lstStyle>
          <a:p>
            <a:r>
              <a:rPr dirty="0"/>
              <a:t>Objectives achieved so far</a:t>
            </a:r>
          </a:p>
        </p:txBody>
      </p:sp>
      <p:sp>
        <p:nvSpPr>
          <p:cNvPr id="70" name="Implemented synchronisation primitives for processes and threads in OS/161."/>
          <p:cNvSpPr txBox="1">
            <a:spLocks noGrp="1"/>
          </p:cNvSpPr>
          <p:nvPr>
            <p:ph type="body" idx="1"/>
          </p:nvPr>
        </p:nvSpPr>
        <p:spPr>
          <a:xfrm>
            <a:off x="762000" y="1752599"/>
            <a:ext cx="10972800" cy="4525966"/>
          </a:xfrm>
          <a:prstGeom prst="rect">
            <a:avLst/>
          </a:prstGeom>
        </p:spPr>
        <p:txBody>
          <a:bodyPr>
            <a:normAutofit/>
          </a:bodyPr>
          <a:lstStyle>
            <a:lvl1pPr marL="342890" indent="-342890" algn="just">
              <a:defRPr sz="2400">
                <a:latin typeface="Times New Roman"/>
                <a:ea typeface="Times New Roman"/>
                <a:cs typeface="Times New Roman"/>
                <a:sym typeface="Times New Roman"/>
              </a:defRPr>
            </a:lvl1pPr>
          </a:lstStyle>
          <a:p>
            <a:r>
              <a:rPr lang="en-US" sz="2000" dirty="0" smtClean="0"/>
              <a:t>Pilot POC of the code with architecture, rollback and all the binaries. </a:t>
            </a:r>
          </a:p>
          <a:p>
            <a:r>
              <a:rPr lang="en-US" sz="2000" dirty="0" smtClean="0"/>
              <a:t>Implemented </a:t>
            </a:r>
            <a:r>
              <a:rPr lang="en-US" sz="2000" dirty="0"/>
              <a:t>filtering of mail based on sensitive content, and if a mail contains sensitive content then the mail is marked as flagged and logs of such mail are maintained for administration purposes</a:t>
            </a:r>
            <a:r>
              <a:rPr lang="en-US" sz="2000" dirty="0" smtClean="0"/>
              <a:t>.</a:t>
            </a:r>
          </a:p>
          <a:p>
            <a:r>
              <a:rPr lang="en-US" sz="2000" dirty="0" smtClean="0"/>
              <a:t>Designed </a:t>
            </a:r>
            <a:r>
              <a:rPr lang="en-US" sz="2000" dirty="0"/>
              <a:t>a completely scripted package that provides the user with a UI (Java AWT) to send mail via postfix and in the backend, it inspects the mail for any sensitive content and thus performs filtration process</a:t>
            </a:r>
            <a:r>
              <a:rPr lang="en-US" sz="2000" dirty="0" smtClean="0"/>
              <a:t>.</a:t>
            </a:r>
          </a:p>
          <a:p>
            <a:r>
              <a:rPr lang="en-US" sz="2000" dirty="0"/>
              <a:t>Admin panel is designed which requires authorization. After access granted, it gives ability to admin to view all mail logs, sensitive logs, buffer emails, view/edit dictionary, control postfix services, and handle SSL certifications.</a:t>
            </a:r>
          </a:p>
          <a:p>
            <a:r>
              <a:rPr lang="en-US" sz="2000" dirty="0"/>
              <a:t>Implemented cron jobs to automate the process of creation of compressed files out of buffer directory as backup and logs removal every month due to security and concerns.</a:t>
            </a:r>
          </a:p>
          <a:p>
            <a:endParaRPr lang="en-US" sz="2000" dirty="0" smtClean="0"/>
          </a:p>
          <a:p>
            <a:endParaRPr sz="2000"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Methodology (i)"/>
          <p:cNvSpPr txBox="1">
            <a:spLocks noGrp="1"/>
          </p:cNvSpPr>
          <p:nvPr>
            <p:ph type="title"/>
          </p:nvPr>
        </p:nvSpPr>
        <p:spPr>
          <a:xfrm>
            <a:off x="762000" y="134524"/>
            <a:ext cx="10972800" cy="1143001"/>
          </a:xfrm>
          <a:prstGeom prst="rect">
            <a:avLst/>
          </a:prstGeom>
        </p:spPr>
        <p:txBody>
          <a:bodyPr/>
          <a:lstStyle>
            <a:lvl1pPr>
              <a:defRPr b="1">
                <a:latin typeface="Times New Roman"/>
                <a:ea typeface="Times New Roman"/>
                <a:cs typeface="Times New Roman"/>
                <a:sym typeface="Times New Roman"/>
              </a:defRPr>
            </a:lvl1pPr>
          </a:lstStyle>
          <a:p>
            <a:r>
              <a:rPr dirty="0"/>
              <a:t>Methodology (</a:t>
            </a:r>
            <a:r>
              <a:rPr dirty="0" err="1"/>
              <a:t>i</a:t>
            </a:r>
            <a:r>
              <a:rPr dirty="0"/>
              <a:t>)</a:t>
            </a:r>
          </a:p>
        </p:txBody>
      </p:sp>
      <p:sp>
        <p:nvSpPr>
          <p:cNvPr id="84" name="Fig 1: Project workflow"/>
          <p:cNvSpPr txBox="1"/>
          <p:nvPr/>
        </p:nvSpPr>
        <p:spPr>
          <a:xfrm>
            <a:off x="5132952" y="6374096"/>
            <a:ext cx="1905328"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600">
                <a:latin typeface="Times New Roman"/>
                <a:ea typeface="Times New Roman"/>
                <a:cs typeface="Times New Roman"/>
                <a:sym typeface="Times New Roman"/>
              </a:defRPr>
            </a:lvl1pPr>
          </a:lstStyle>
          <a:p>
            <a:r>
              <a:rPr dirty="0"/>
              <a:t>Fig 1: </a:t>
            </a:r>
            <a:r>
              <a:rPr lang="en-US" dirty="0" smtClean="0"/>
              <a:t>Iterative Model</a:t>
            </a:r>
          </a:p>
        </p:txBody>
      </p:sp>
      <p:pic>
        <p:nvPicPr>
          <p:cNvPr id="5" name="Picture 4" descr="C:\Users\dasaw\Pictures\Saved Pictures\iterative_model.png"/>
          <p:cNvPicPr/>
          <p:nvPr/>
        </p:nvPicPr>
        <p:blipFill rotWithShape="1">
          <a:blip r:embed="rId2">
            <a:extLst>
              <a:ext uri="{28A0092B-C50C-407E-A947-70E740481C1C}">
                <a14:useLocalDpi xmlns:a14="http://schemas.microsoft.com/office/drawing/2010/main" val="0"/>
              </a:ext>
            </a:extLst>
          </a:blip>
          <a:srcRect b="5918"/>
          <a:stretch/>
        </p:blipFill>
        <p:spPr bwMode="auto">
          <a:xfrm>
            <a:off x="2364666" y="1337072"/>
            <a:ext cx="7547758" cy="4881319"/>
          </a:xfrm>
          <a:prstGeom prst="rect">
            <a:avLst/>
          </a:prstGeom>
          <a:noFill/>
          <a:ln>
            <a:noFill/>
          </a:ln>
          <a:extLst>
            <a:ext uri="{53640926-AAD7-44D8-BBD7-CCE9431645EC}">
              <a14:shadowObscured xmlns:a14="http://schemas.microsoft.com/office/drawing/2010/main"/>
            </a:ext>
          </a:extLst>
        </p:spPr>
      </p:pic>
      <p:sp>
        <p:nvSpPr>
          <p:cNvPr id="6" name="Iterative waterfall model"/>
          <p:cNvSpPr txBox="1"/>
          <p:nvPr/>
        </p:nvSpPr>
        <p:spPr>
          <a:xfrm>
            <a:off x="-117006" y="1160239"/>
            <a:ext cx="12192001" cy="705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ctr">
              <a:defRPr sz="2800">
                <a:latin typeface="Times New Roman"/>
                <a:ea typeface="Times New Roman"/>
                <a:cs typeface="Times New Roman"/>
                <a:sym typeface="Times New Roman"/>
              </a:defRPr>
            </a:lvl1pPr>
          </a:lstStyle>
          <a:p>
            <a:r>
              <a:rPr dirty="0"/>
              <a:t>Iterative </a:t>
            </a:r>
            <a:r>
              <a:rPr dirty="0" smtClean="0"/>
              <a:t>model</a:t>
            </a:r>
            <a:endParaRPr dirty="0"/>
          </a:p>
        </p:txBody>
      </p:sp>
    </p:spTree>
    <p:extLst>
      <p:ext uri="{BB962C8B-B14F-4D97-AF65-F5344CB8AC3E}">
        <p14:creationId xmlns:p14="http://schemas.microsoft.com/office/powerpoint/2010/main" val="39340649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Methodology (ii)"/>
          <p:cNvSpPr txBox="1">
            <a:spLocks noGrp="1"/>
          </p:cNvSpPr>
          <p:nvPr>
            <p:ph type="title"/>
          </p:nvPr>
        </p:nvSpPr>
        <p:spPr>
          <a:xfrm>
            <a:off x="492593" y="237164"/>
            <a:ext cx="10972801" cy="1143001"/>
          </a:xfrm>
          <a:prstGeom prst="rect">
            <a:avLst/>
          </a:prstGeom>
        </p:spPr>
        <p:txBody>
          <a:bodyPr/>
          <a:lstStyle>
            <a:lvl1pPr>
              <a:defRPr b="1">
                <a:latin typeface="Times New Roman"/>
                <a:ea typeface="Times New Roman"/>
                <a:cs typeface="Times New Roman"/>
                <a:sym typeface="Times New Roman"/>
              </a:defRPr>
            </a:lvl1pPr>
          </a:lstStyle>
          <a:p>
            <a:r>
              <a:rPr dirty="0"/>
              <a:t>Methodology (ii)</a:t>
            </a:r>
          </a:p>
        </p:txBody>
      </p:sp>
      <p:sp>
        <p:nvSpPr>
          <p:cNvPr id="89" name="Fig 2: Iterative waterfall model"/>
          <p:cNvSpPr txBox="1"/>
          <p:nvPr/>
        </p:nvSpPr>
        <p:spPr>
          <a:xfrm>
            <a:off x="2562040" y="5666378"/>
            <a:ext cx="7067920" cy="769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410765">
              <a:spcBef>
                <a:spcPts val="1600"/>
              </a:spcBef>
              <a:defRPr sz="1600">
                <a:latin typeface="Times New Roman"/>
                <a:ea typeface="Times New Roman"/>
                <a:cs typeface="Times New Roman"/>
                <a:sym typeface="Times New Roman"/>
              </a:defRPr>
            </a:lvl1pPr>
          </a:lstStyle>
          <a:p>
            <a:r>
              <a:rPr dirty="0"/>
              <a:t>Fig 2: </a:t>
            </a:r>
            <a:r>
              <a:rPr lang="en-US" dirty="0" smtClean="0"/>
              <a:t>Email Architecture</a:t>
            </a:r>
          </a:p>
          <a:p>
            <a:endParaRPr dirty="0"/>
          </a:p>
        </p:txBody>
      </p:sp>
      <p:sp>
        <p:nvSpPr>
          <p:cNvPr id="90" name="Iterative waterfall model"/>
          <p:cNvSpPr txBox="1"/>
          <p:nvPr/>
        </p:nvSpPr>
        <p:spPr>
          <a:xfrm>
            <a:off x="-1" y="1160239"/>
            <a:ext cx="12192001" cy="705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ctr">
              <a:defRPr sz="2800">
                <a:latin typeface="Times New Roman"/>
                <a:ea typeface="Times New Roman"/>
                <a:cs typeface="Times New Roman"/>
                <a:sym typeface="Times New Roman"/>
              </a:defRPr>
            </a:lvl1pPr>
          </a:lstStyle>
          <a:p>
            <a:r>
              <a:rPr lang="en-US" dirty="0" smtClean="0"/>
              <a:t>Email Architecture</a:t>
            </a:r>
          </a:p>
          <a:p>
            <a:endParaRPr dirty="0"/>
          </a:p>
        </p:txBody>
      </p:sp>
      <p:sp>
        <p:nvSpPr>
          <p:cNvPr id="92" name="Text"/>
          <p:cNvSpPr txBox="1"/>
          <p:nvPr/>
        </p:nvSpPr>
        <p:spPr>
          <a:xfrm>
            <a:off x="2048831" y="217759"/>
            <a:ext cx="1422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pic>
        <p:nvPicPr>
          <p:cNvPr id="10" name="Picture 9" descr="Architecture of email system [13] "/>
          <p:cNvPicPr/>
          <p:nvPr/>
        </p:nvPicPr>
        <p:blipFill>
          <a:blip r:embed="rId2">
            <a:extLst>
              <a:ext uri="{28A0092B-C50C-407E-A947-70E740481C1C}">
                <a14:useLocalDpi xmlns:a14="http://schemas.microsoft.com/office/drawing/2010/main" val="0"/>
              </a:ext>
            </a:extLst>
          </a:blip>
          <a:srcRect/>
          <a:stretch>
            <a:fillRect/>
          </a:stretch>
        </p:blipFill>
        <p:spPr bwMode="auto">
          <a:xfrm>
            <a:off x="767408" y="1865592"/>
            <a:ext cx="10945216" cy="3651640"/>
          </a:xfrm>
          <a:prstGeom prst="rect">
            <a:avLst/>
          </a:prstGeom>
          <a:noFill/>
          <a:ln>
            <a:solidFill>
              <a:schemeClr val="tx1"/>
            </a:solidFill>
          </a:ln>
        </p:spPr>
      </p:pic>
    </p:spTree>
    <p:extLst>
      <p:ext uri="{BB962C8B-B14F-4D97-AF65-F5344CB8AC3E}">
        <p14:creationId xmlns:p14="http://schemas.microsoft.com/office/powerpoint/2010/main" val="110566200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ynchronization primitives: Sleep locks"/>
          <p:cNvSpPr txBox="1">
            <a:spLocks noGrp="1"/>
          </p:cNvSpPr>
          <p:nvPr>
            <p:ph type="title"/>
          </p:nvPr>
        </p:nvSpPr>
        <p:spPr>
          <a:xfrm>
            <a:off x="762000" y="427039"/>
            <a:ext cx="10972800" cy="1143001"/>
          </a:xfrm>
          <a:prstGeom prst="rect">
            <a:avLst/>
          </a:prstGeom>
        </p:spPr>
        <p:txBody>
          <a:bodyPr/>
          <a:lstStyle>
            <a:lvl1pPr>
              <a:defRPr b="1">
                <a:latin typeface="Times New Roman"/>
                <a:ea typeface="Times New Roman"/>
                <a:cs typeface="Times New Roman"/>
                <a:sym typeface="Times New Roman"/>
              </a:defRPr>
            </a:lvl1pPr>
          </a:lstStyle>
          <a:p>
            <a:r>
              <a:rPr lang="en-US" dirty="0" smtClean="0"/>
              <a:t>Filtering of mails </a:t>
            </a:r>
            <a:endParaRPr dirty="0"/>
          </a:p>
        </p:txBody>
      </p:sp>
      <p:sp>
        <p:nvSpPr>
          <p:cNvPr id="5" name="TextBox 4"/>
          <p:cNvSpPr txBox="1"/>
          <p:nvPr/>
        </p:nvSpPr>
        <p:spPr>
          <a:xfrm>
            <a:off x="407368" y="1628800"/>
            <a:ext cx="11017224" cy="4093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indent="-342900" algn="just">
              <a:buFont typeface="Arial" pitchFamily="34" charset="0"/>
              <a:buChar char="•"/>
            </a:pPr>
            <a:r>
              <a:rPr lang="en-US" sz="2000" dirty="0">
                <a:latin typeface="Times New Roman" pitchFamily="18" charset="0"/>
                <a:cs typeface="Times New Roman" pitchFamily="18" charset="0"/>
              </a:rPr>
              <a:t>In every organization, some privacy factors are needed to be followed by the employees.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Here privacy factors refers to any sensitive information related to the organization or some other purposes which must always  remain in the organization itself).Even the employees must never use such a language which may lead to having issues in inter-organization or intra-organization</a:t>
            </a:r>
            <a:r>
              <a:rPr lang="en-US" sz="2000" dirty="0" smtClean="0">
                <a:latin typeface="Times New Roman" pitchFamily="18" charset="0"/>
                <a:cs typeface="Times New Roman" pitchFamily="18" charset="0"/>
              </a:rPr>
              <a:t>.</a:t>
            </a:r>
          </a:p>
          <a:p>
            <a:pPr algn="just"/>
            <a:endParaRPr lang="en-US" sz="2000" dirty="0" smtClean="0">
              <a:latin typeface="Times New Roman" pitchFamily="18" charset="0"/>
              <a:cs typeface="Times New Roman" pitchFamily="18" charset="0"/>
            </a:endParaRPr>
          </a:p>
          <a:p>
            <a:pPr marL="342900" indent="-342900" algn="just">
              <a:buFont typeface="Arial" pitchFamily="34" charset="0"/>
              <a:buChar char="•"/>
            </a:pPr>
            <a:r>
              <a:rPr lang="en-US" sz="2000" dirty="0" smtClean="0">
                <a:latin typeface="Times New Roman" pitchFamily="18" charset="0"/>
                <a:cs typeface="Times New Roman" pitchFamily="18" charset="0"/>
              </a:rPr>
              <a:t>Email </a:t>
            </a:r>
            <a:r>
              <a:rPr lang="en-US" sz="2000" dirty="0">
                <a:latin typeface="Times New Roman" pitchFamily="18" charset="0"/>
                <a:cs typeface="Times New Roman" pitchFamily="18" charset="0"/>
              </a:rPr>
              <a:t>is the primary source of communication in intra-organization or inter-organization.  Thus every organization must have their email servers customized in such a way that the emails sent by their employees must be always filtered so that they get to know if any employee is breaking the boundaries</a:t>
            </a:r>
            <a:r>
              <a:rPr lang="en-US" sz="2000" dirty="0" smtClean="0">
                <a:latin typeface="Times New Roman" pitchFamily="18" charset="0"/>
                <a:cs typeface="Times New Roman" pitchFamily="18" charset="0"/>
              </a:rPr>
              <a:t>.</a:t>
            </a:r>
          </a:p>
          <a:p>
            <a:pPr marL="342900" indent="-342900" algn="just">
              <a:buFont typeface="Arial" pitchFamily="34" charset="0"/>
              <a:buChar char="•"/>
            </a:pPr>
            <a:endParaRPr lang="en-US" sz="2000" dirty="0">
              <a:latin typeface="Times New Roman" pitchFamily="18" charset="0"/>
              <a:cs typeface="Times New Roman" pitchFamily="18" charset="0"/>
            </a:endParaRPr>
          </a:p>
          <a:p>
            <a:pPr marL="342900" indent="-342900" algn="just">
              <a:buFont typeface="Arial" pitchFamily="34" charset="0"/>
              <a:buChar char="•"/>
            </a:pPr>
            <a:r>
              <a:rPr lang="en-US" sz="2000" dirty="0" smtClean="0">
                <a:latin typeface="Times New Roman" pitchFamily="18" charset="0"/>
                <a:cs typeface="Times New Roman" pitchFamily="18" charset="0"/>
              </a:rPr>
              <a:t>Filtering of email is done on its content and is based on the resources (i.e. files which tells what is the sensitive content that should not be used in email). </a:t>
            </a:r>
          </a:p>
          <a:p>
            <a:pPr marL="342900" indent="-342900" algn="just">
              <a:buFont typeface="Arial" pitchFamily="34" charset="0"/>
              <a:buChar char="•"/>
            </a:pPr>
            <a:r>
              <a:rPr lang="en-US" sz="2000" dirty="0" smtClean="0">
                <a:latin typeface="Times New Roman" pitchFamily="18" charset="0"/>
                <a:cs typeface="Times New Roman" pitchFamily="18" charset="0"/>
              </a:rPr>
              <a:t>The resource files are needed to be maintained and updated by the organization on regular intervals.</a:t>
            </a:r>
          </a:p>
          <a:p>
            <a:pPr marL="342900" indent="-342900" algn="just">
              <a:buFont typeface="Arial" pitchFamily="34" charset="0"/>
              <a:buChar char="•"/>
            </a:pPr>
            <a:endParaRPr kumimoji="0" lang="en-IN" sz="2000" b="0" i="0" u="none" strike="noStrike" cap="none" spc="0" normalizeH="0" baseline="0" dirty="0">
              <a:ln>
                <a:noFill/>
              </a:ln>
              <a:solidFill>
                <a:srgbClr val="000000"/>
              </a:solidFill>
              <a:effectLst/>
              <a:uFillTx/>
              <a:latin typeface="Times New Roman" pitchFamily="18" charset="0"/>
              <a:cs typeface="Times New Roman" pitchFamily="18" charset="0"/>
              <a:sym typeface="Calibri"/>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SCIMAIL</a:t>
            </a:r>
            <a:endParaRPr lang="en-IN" sz="40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pPr algn="just"/>
            <a:r>
              <a:rPr lang="en-US" sz="2200" dirty="0" smtClean="0">
                <a:latin typeface="Times New Roman" pitchFamily="18" charset="0"/>
                <a:cs typeface="Times New Roman" pitchFamily="18" charset="0"/>
              </a:rPr>
              <a:t>Scimail is the name which we have given to our scripted package , which when executed performs various code such as java AWT code for UI interface and C code providing functionality for filtering of mail based on sensitive content, and thus makes it all possible by running just one command in the shell.</a:t>
            </a:r>
          </a:p>
          <a:p>
            <a:pPr algn="just"/>
            <a:r>
              <a:rPr lang="en-US" sz="2200" dirty="0" smtClean="0">
                <a:latin typeface="Times New Roman" pitchFamily="18" charset="0"/>
                <a:cs typeface="Times New Roman" pitchFamily="18" charset="0"/>
              </a:rPr>
              <a:t>The codes executed after running this shell command also sends mail using postfix and in the backend filtering is performed on the sent mail and so the backup of flagged mails (i.e. mails with sensitive content) is maintained.</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293635575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3152</TotalTime>
  <Words>1219</Words>
  <Application>Microsoft Office PowerPoint</Application>
  <PresentationFormat>Custom</PresentationFormat>
  <Paragraphs>99</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Email Server Configuration and Customization (Scimail)</vt:lpstr>
      <vt:lpstr>Motivation</vt:lpstr>
      <vt:lpstr>Objective</vt:lpstr>
      <vt:lpstr>Objectives achieved so far</vt:lpstr>
      <vt:lpstr>Methodology (i)</vt:lpstr>
      <vt:lpstr>Methodology (ii)</vt:lpstr>
      <vt:lpstr>Filtering of mails </vt:lpstr>
      <vt:lpstr>SCIMAIL</vt:lpstr>
      <vt:lpstr>Algorithm</vt:lpstr>
      <vt:lpstr>USE CASE DIAGRAM</vt:lpstr>
      <vt:lpstr>ACTIVITY DIAGRAM (SCIMAIL)</vt:lpstr>
      <vt:lpstr>ACTIVITY DIAGRAM (SCIMAIL-ADMIN)</vt:lpstr>
      <vt:lpstr>SCIMAIL WORKFLOW</vt:lpstr>
      <vt:lpstr>PowerPoint Presentation</vt:lpstr>
      <vt:lpstr>Sample Mail 1: Mail with sensitive content</vt:lpstr>
      <vt:lpstr>PowerPoint Presentation</vt:lpstr>
      <vt:lpstr>PowerPoint Presentation</vt:lpstr>
      <vt:lpstr>PowerPoint Presentation</vt:lpstr>
      <vt:lpstr>Sample Mail 2:  Mail without sensitive content</vt:lpstr>
      <vt:lpstr>PowerPoint Presentation</vt:lpstr>
      <vt:lpstr>PowerPoint Presentation</vt:lpstr>
      <vt:lpstr>PowerPoint Presentation</vt:lpstr>
      <vt:lpstr>PowerPoint Presentation</vt:lpstr>
      <vt:lpstr>SCIMAIL-ADMIN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SCIMAIL-INSTALL WORKFLOW</vt:lpstr>
      <vt:lpstr>PowerPoint Presentation</vt:lpstr>
      <vt:lpstr>Pert Chart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Darsh asawa</dc:creator>
  <cp:lastModifiedBy>Darsh asawa</cp:lastModifiedBy>
  <cp:revision>57</cp:revision>
  <dcterms:modified xsi:type="dcterms:W3CDTF">2019-12-19T06:38:26Z</dcterms:modified>
</cp:coreProperties>
</file>